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94660"/>
  </p:normalViewPr>
  <p:slideViewPr>
    <p:cSldViewPr snapToGrid="0">
      <p:cViewPr>
        <p:scale>
          <a:sx n="125" d="100"/>
          <a:sy n="125" d="100"/>
        </p:scale>
        <p:origin x="-1651"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0B5B64C-837E-4A43-9B91-313D0E96C42D}" type="datetimeFigureOut">
              <a:rPr kumimoji="1" lang="ja-JP" altLang="en-US" smtClean="0"/>
              <a:t>2025/2/27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F3012F-4B66-4E04-80DB-74C54C43BD62}" type="slidenum">
              <a:rPr kumimoji="1" lang="ja-JP" altLang="en-US" smtClean="0"/>
              <a:t>‹#›</a:t>
            </a:fld>
            <a:endParaRPr kumimoji="1" lang="ja-JP" altLang="en-US"/>
          </a:p>
        </p:txBody>
      </p:sp>
    </p:spTree>
    <p:extLst>
      <p:ext uri="{BB962C8B-B14F-4D97-AF65-F5344CB8AC3E}">
        <p14:creationId xmlns:p14="http://schemas.microsoft.com/office/powerpoint/2010/main" val="1455089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B5B64C-837E-4A43-9B91-313D0E96C42D}" type="datetimeFigureOut">
              <a:rPr kumimoji="1" lang="ja-JP" altLang="en-US" smtClean="0"/>
              <a:t>2025/2/27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F3012F-4B66-4E04-80DB-74C54C43BD62}" type="slidenum">
              <a:rPr kumimoji="1" lang="ja-JP" altLang="en-US" smtClean="0"/>
              <a:t>‹#›</a:t>
            </a:fld>
            <a:endParaRPr kumimoji="1" lang="ja-JP" altLang="en-US"/>
          </a:p>
        </p:txBody>
      </p:sp>
    </p:spTree>
    <p:extLst>
      <p:ext uri="{BB962C8B-B14F-4D97-AF65-F5344CB8AC3E}">
        <p14:creationId xmlns:p14="http://schemas.microsoft.com/office/powerpoint/2010/main" val="214229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B5B64C-837E-4A43-9B91-313D0E96C42D}" type="datetimeFigureOut">
              <a:rPr kumimoji="1" lang="ja-JP" altLang="en-US" smtClean="0"/>
              <a:t>2025/2/27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F3012F-4B66-4E04-80DB-74C54C43BD62}" type="slidenum">
              <a:rPr kumimoji="1" lang="ja-JP" altLang="en-US" smtClean="0"/>
              <a:t>‹#›</a:t>
            </a:fld>
            <a:endParaRPr kumimoji="1" lang="ja-JP" altLang="en-US"/>
          </a:p>
        </p:txBody>
      </p:sp>
    </p:spTree>
    <p:extLst>
      <p:ext uri="{BB962C8B-B14F-4D97-AF65-F5344CB8AC3E}">
        <p14:creationId xmlns:p14="http://schemas.microsoft.com/office/powerpoint/2010/main" val="3272817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B5B64C-837E-4A43-9B91-313D0E96C42D}" type="datetimeFigureOut">
              <a:rPr kumimoji="1" lang="ja-JP" altLang="en-US" smtClean="0"/>
              <a:t>2025/2/27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F3012F-4B66-4E04-80DB-74C54C43BD62}" type="slidenum">
              <a:rPr kumimoji="1" lang="ja-JP" altLang="en-US" smtClean="0"/>
              <a:t>‹#›</a:t>
            </a:fld>
            <a:endParaRPr kumimoji="1" lang="ja-JP" altLang="en-US"/>
          </a:p>
        </p:txBody>
      </p:sp>
    </p:spTree>
    <p:extLst>
      <p:ext uri="{BB962C8B-B14F-4D97-AF65-F5344CB8AC3E}">
        <p14:creationId xmlns:p14="http://schemas.microsoft.com/office/powerpoint/2010/main" val="98121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0B5B64C-837E-4A43-9B91-313D0E96C42D}" type="datetimeFigureOut">
              <a:rPr kumimoji="1" lang="ja-JP" altLang="en-US" smtClean="0"/>
              <a:t>2025/2/27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F3012F-4B66-4E04-80DB-74C54C43BD62}" type="slidenum">
              <a:rPr kumimoji="1" lang="ja-JP" altLang="en-US" smtClean="0"/>
              <a:t>‹#›</a:t>
            </a:fld>
            <a:endParaRPr kumimoji="1" lang="ja-JP" altLang="en-US"/>
          </a:p>
        </p:txBody>
      </p:sp>
    </p:spTree>
    <p:extLst>
      <p:ext uri="{BB962C8B-B14F-4D97-AF65-F5344CB8AC3E}">
        <p14:creationId xmlns:p14="http://schemas.microsoft.com/office/powerpoint/2010/main" val="87094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0B5B64C-837E-4A43-9B91-313D0E96C42D}" type="datetimeFigureOut">
              <a:rPr kumimoji="1" lang="ja-JP" altLang="en-US" smtClean="0"/>
              <a:t>2025/2/27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F3012F-4B66-4E04-80DB-74C54C43BD62}" type="slidenum">
              <a:rPr kumimoji="1" lang="ja-JP" altLang="en-US" smtClean="0"/>
              <a:t>‹#›</a:t>
            </a:fld>
            <a:endParaRPr kumimoji="1" lang="ja-JP" altLang="en-US"/>
          </a:p>
        </p:txBody>
      </p:sp>
    </p:spTree>
    <p:extLst>
      <p:ext uri="{BB962C8B-B14F-4D97-AF65-F5344CB8AC3E}">
        <p14:creationId xmlns:p14="http://schemas.microsoft.com/office/powerpoint/2010/main" val="3034664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0B5B64C-837E-4A43-9B91-313D0E96C42D}" type="datetimeFigureOut">
              <a:rPr kumimoji="1" lang="ja-JP" altLang="en-US" smtClean="0"/>
              <a:t>2025/2/27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6F3012F-4B66-4E04-80DB-74C54C43BD62}" type="slidenum">
              <a:rPr kumimoji="1" lang="ja-JP" altLang="en-US" smtClean="0"/>
              <a:t>‹#›</a:t>
            </a:fld>
            <a:endParaRPr kumimoji="1" lang="ja-JP" altLang="en-US"/>
          </a:p>
        </p:txBody>
      </p:sp>
    </p:spTree>
    <p:extLst>
      <p:ext uri="{BB962C8B-B14F-4D97-AF65-F5344CB8AC3E}">
        <p14:creationId xmlns:p14="http://schemas.microsoft.com/office/powerpoint/2010/main" val="3565339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0B5B64C-837E-4A43-9B91-313D0E96C42D}" type="datetimeFigureOut">
              <a:rPr kumimoji="1" lang="ja-JP" altLang="en-US" smtClean="0"/>
              <a:t>2025/2/27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6F3012F-4B66-4E04-80DB-74C54C43BD62}" type="slidenum">
              <a:rPr kumimoji="1" lang="ja-JP" altLang="en-US" smtClean="0"/>
              <a:t>‹#›</a:t>
            </a:fld>
            <a:endParaRPr kumimoji="1" lang="ja-JP" altLang="en-US"/>
          </a:p>
        </p:txBody>
      </p:sp>
    </p:spTree>
    <p:extLst>
      <p:ext uri="{BB962C8B-B14F-4D97-AF65-F5344CB8AC3E}">
        <p14:creationId xmlns:p14="http://schemas.microsoft.com/office/powerpoint/2010/main" val="2682750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B5B64C-837E-4A43-9B91-313D0E96C42D}" type="datetimeFigureOut">
              <a:rPr kumimoji="1" lang="ja-JP" altLang="en-US" smtClean="0"/>
              <a:t>2025/2/27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6F3012F-4B66-4E04-80DB-74C54C43BD62}" type="slidenum">
              <a:rPr kumimoji="1" lang="ja-JP" altLang="en-US" smtClean="0"/>
              <a:t>‹#›</a:t>
            </a:fld>
            <a:endParaRPr kumimoji="1" lang="ja-JP" altLang="en-US"/>
          </a:p>
        </p:txBody>
      </p:sp>
    </p:spTree>
    <p:extLst>
      <p:ext uri="{BB962C8B-B14F-4D97-AF65-F5344CB8AC3E}">
        <p14:creationId xmlns:p14="http://schemas.microsoft.com/office/powerpoint/2010/main" val="3145377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0B5B64C-837E-4A43-9B91-313D0E96C42D}" type="datetimeFigureOut">
              <a:rPr kumimoji="1" lang="ja-JP" altLang="en-US" smtClean="0"/>
              <a:t>2025/2/27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F3012F-4B66-4E04-80DB-74C54C43BD62}" type="slidenum">
              <a:rPr kumimoji="1" lang="ja-JP" altLang="en-US" smtClean="0"/>
              <a:t>‹#›</a:t>
            </a:fld>
            <a:endParaRPr kumimoji="1" lang="ja-JP" altLang="en-US"/>
          </a:p>
        </p:txBody>
      </p:sp>
    </p:spTree>
    <p:extLst>
      <p:ext uri="{BB962C8B-B14F-4D97-AF65-F5344CB8AC3E}">
        <p14:creationId xmlns:p14="http://schemas.microsoft.com/office/powerpoint/2010/main" val="193477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0B5B64C-837E-4A43-9B91-313D0E96C42D}" type="datetimeFigureOut">
              <a:rPr kumimoji="1" lang="ja-JP" altLang="en-US" smtClean="0"/>
              <a:t>2025/2/27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F3012F-4B66-4E04-80DB-74C54C43BD62}" type="slidenum">
              <a:rPr kumimoji="1" lang="ja-JP" altLang="en-US" smtClean="0"/>
              <a:t>‹#›</a:t>
            </a:fld>
            <a:endParaRPr kumimoji="1" lang="ja-JP" altLang="en-US"/>
          </a:p>
        </p:txBody>
      </p:sp>
    </p:spTree>
    <p:extLst>
      <p:ext uri="{BB962C8B-B14F-4D97-AF65-F5344CB8AC3E}">
        <p14:creationId xmlns:p14="http://schemas.microsoft.com/office/powerpoint/2010/main" val="294793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B5B64C-837E-4A43-9B91-313D0E96C42D}" type="datetimeFigureOut">
              <a:rPr kumimoji="1" lang="ja-JP" altLang="en-US" smtClean="0"/>
              <a:t>2025/2/27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3012F-4B66-4E04-80DB-74C54C43BD62}" type="slidenum">
              <a:rPr kumimoji="1" lang="ja-JP" altLang="en-US" smtClean="0"/>
              <a:t>‹#›</a:t>
            </a:fld>
            <a:endParaRPr kumimoji="1" lang="ja-JP" altLang="en-US"/>
          </a:p>
        </p:txBody>
      </p:sp>
    </p:spTree>
    <p:extLst>
      <p:ext uri="{BB962C8B-B14F-4D97-AF65-F5344CB8AC3E}">
        <p14:creationId xmlns:p14="http://schemas.microsoft.com/office/powerpoint/2010/main" val="3609843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5410"/>
            <a:ext cx="12192000" cy="75764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a:latin typeface="BIZ UDPゴシック" panose="020B0400000000000000" pitchFamily="50" charset="-128"/>
                <a:ea typeface="BIZ UDPゴシック" panose="020B0400000000000000" pitchFamily="50" charset="-128"/>
              </a:rPr>
              <a:t>本北小ナビ</a:t>
            </a:r>
          </a:p>
        </p:txBody>
      </p:sp>
      <p:sp>
        <p:nvSpPr>
          <p:cNvPr id="5" name="角丸四角形 4"/>
          <p:cNvSpPr/>
          <p:nvPr/>
        </p:nvSpPr>
        <p:spPr>
          <a:xfrm>
            <a:off x="5965373" y="854494"/>
            <a:ext cx="304798" cy="18157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BIZ UDPゴシック" panose="020B0400000000000000" pitchFamily="50" charset="-128"/>
                <a:ea typeface="BIZ UDPゴシック" panose="020B0400000000000000" pitchFamily="50" charset="-128"/>
              </a:rPr>
              <a:t>生活</a:t>
            </a:r>
          </a:p>
        </p:txBody>
      </p:sp>
      <p:sp>
        <p:nvSpPr>
          <p:cNvPr id="13" name="テキスト ボックス 12"/>
          <p:cNvSpPr txBox="1"/>
          <p:nvPr/>
        </p:nvSpPr>
        <p:spPr>
          <a:xfrm>
            <a:off x="39189" y="791902"/>
            <a:ext cx="1907178" cy="2000548"/>
          </a:xfrm>
          <a:prstGeom prst="rect">
            <a:avLst/>
          </a:prstGeom>
          <a:noFill/>
          <a:ln>
            <a:solidFill>
              <a:srgbClr val="FFC000"/>
            </a:solidFill>
          </a:ln>
        </p:spPr>
        <p:txBody>
          <a:bodyPr wrap="square" rtlCol="0">
            <a:spAutoFit/>
          </a:bodyPr>
          <a:lstStyle/>
          <a:p>
            <a:pPr lvl="0"/>
            <a:r>
              <a:rPr lang="ja-JP" altLang="en-US" sz="1200" kern="0" dirty="0">
                <a:ln w="0"/>
                <a:solidFill>
                  <a:prstClr val="black"/>
                </a:solidFill>
                <a:latin typeface="UD デジタル 教科書体 N-B" panose="02020700000000000000" pitchFamily="17" charset="-128"/>
                <a:ea typeface="UD デジタル 教科書体 N-B" panose="02020700000000000000" pitchFamily="17" charset="-128"/>
              </a:rPr>
              <a:t>欠席・遅刻・早退・見学</a:t>
            </a:r>
            <a:endParaRPr lang="en-US" altLang="ja-JP" sz="12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欠席・遅刻・早退の連絡は「</a:t>
            </a:r>
            <a:r>
              <a:rPr lang="ja-JP" altLang="en-US" sz="800" b="1" kern="0" dirty="0">
                <a:ln w="0"/>
                <a:solidFill>
                  <a:srgbClr val="FF0000"/>
                </a:solidFill>
                <a:latin typeface="UD デジタル 教科書体 N-R" panose="02020400000000000000" pitchFamily="17" charset="-128"/>
                <a:ea typeface="UD デジタル 教科書体 N-R" panose="02020400000000000000" pitchFamily="17" charset="-128"/>
              </a:rPr>
              <a:t>すぐーる</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」でお願いします。また、入力した内容が変更になる場合（例：遅刻が欠席になる等）は、電話での連絡をお願いします。</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体育等の見学の場合は、連絡帳等で担任にご連絡ください。</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800" b="1" u="sng" kern="0" dirty="0">
                <a:ln w="0"/>
                <a:solidFill>
                  <a:srgbClr val="FF0000"/>
                </a:solidFill>
                <a:latin typeface="UD デジタル 教科書体 N-R" panose="02020400000000000000" pitchFamily="17" charset="-128"/>
                <a:ea typeface="UD デジタル 教科書体 N-R" panose="02020400000000000000" pitchFamily="17" charset="-128"/>
              </a:rPr>
              <a:t>遅刻・早退</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は安全確保のため、</a:t>
            </a:r>
            <a:r>
              <a:rPr lang="ja-JP" altLang="en-US" sz="800" b="1" u="sng" kern="0" dirty="0">
                <a:ln w="0"/>
                <a:solidFill>
                  <a:srgbClr val="FF0000"/>
                </a:solidFill>
                <a:latin typeface="UD デジタル 教科書体 N-R" panose="02020400000000000000" pitchFamily="17" charset="-128"/>
                <a:ea typeface="UD デジタル 教科書体 N-R" panose="02020400000000000000" pitchFamily="17" charset="-128"/>
              </a:rPr>
              <a:t>原則教室まで保護者の送迎をお願いします。</a:t>
            </a:r>
            <a:endParaRPr lang="en-US" altLang="ja-JP" sz="800" b="1" u="sng" kern="0" dirty="0">
              <a:ln w="0"/>
              <a:solidFill>
                <a:srgbClr val="FF0000"/>
              </a:solidFill>
              <a:latin typeface="UD デジタル 教科書体 N-R" panose="02020400000000000000" pitchFamily="17" charset="-128"/>
              <a:ea typeface="UD デジタル 教科書体 N-R" panose="02020400000000000000" pitchFamily="17" charset="-128"/>
            </a:endParaRPr>
          </a:p>
          <a:p>
            <a:pPr lvl="0"/>
            <a:r>
              <a:rPr lang="ja-JP" altLang="en-US" sz="800" u="sng" kern="0" dirty="0">
                <a:ln w="0"/>
                <a:latin typeface="UD デジタル 教科書体 N-R" panose="02020400000000000000" pitchFamily="17" charset="-128"/>
                <a:ea typeface="UD デジタル 教科書体 N-R" panose="02020400000000000000" pitchFamily="17" charset="-128"/>
              </a:rPr>
              <a:t>・午後</a:t>
            </a:r>
            <a:r>
              <a:rPr lang="en-US" altLang="ja-JP" sz="800" u="sng" kern="0" dirty="0">
                <a:ln w="0"/>
                <a:latin typeface="UD デジタル 教科書体 N-R" panose="02020400000000000000" pitchFamily="17" charset="-128"/>
                <a:ea typeface="UD デジタル 教科書体 N-R" panose="02020400000000000000" pitchFamily="17" charset="-128"/>
              </a:rPr>
              <a:t>6</a:t>
            </a:r>
            <a:r>
              <a:rPr lang="ja-JP" altLang="en-US" sz="800" u="sng" kern="0" dirty="0">
                <a:ln w="0"/>
                <a:latin typeface="UD デジタル 教科書体 N-R" panose="02020400000000000000" pitchFamily="17" charset="-128"/>
                <a:ea typeface="UD デジタル 教科書体 N-R" panose="02020400000000000000" pitchFamily="17" charset="-128"/>
              </a:rPr>
              <a:t>時～翌午前</a:t>
            </a:r>
            <a:r>
              <a:rPr lang="en-US" altLang="ja-JP" sz="800" u="sng" kern="0" dirty="0">
                <a:ln w="0"/>
                <a:latin typeface="UD デジタル 教科書体 N-R" panose="02020400000000000000" pitchFamily="17" charset="-128"/>
                <a:ea typeface="UD デジタル 教科書体 N-R" panose="02020400000000000000" pitchFamily="17" charset="-128"/>
              </a:rPr>
              <a:t>7</a:t>
            </a:r>
            <a:r>
              <a:rPr lang="ja-JP" altLang="en-US" sz="800" u="sng" kern="0" dirty="0">
                <a:ln w="0"/>
                <a:latin typeface="UD デジタル 教科書体 N-R" panose="02020400000000000000" pitchFamily="17" charset="-128"/>
                <a:ea typeface="UD デジタル 教科書体 N-R" panose="02020400000000000000" pitchFamily="17" charset="-128"/>
              </a:rPr>
              <a:t>時</a:t>
            </a:r>
            <a:r>
              <a:rPr lang="en-US" altLang="ja-JP" sz="800" u="sng" kern="0" dirty="0">
                <a:ln w="0"/>
                <a:latin typeface="UD デジタル 教科書体 N-R" panose="02020400000000000000" pitchFamily="17" charset="-128"/>
                <a:ea typeface="UD デジタル 教科書体 N-R" panose="02020400000000000000" pitchFamily="17" charset="-128"/>
              </a:rPr>
              <a:t>45</a:t>
            </a:r>
            <a:r>
              <a:rPr lang="ja-JP" altLang="en-US" sz="800" u="sng" kern="0" dirty="0">
                <a:ln w="0"/>
                <a:latin typeface="UD デジタル 教科書体 N-R" panose="02020400000000000000" pitchFamily="17" charset="-128"/>
                <a:ea typeface="UD デジタル 教科書体 N-R" panose="02020400000000000000" pitchFamily="17" charset="-128"/>
              </a:rPr>
              <a:t>分までは、</a:t>
            </a:r>
            <a:r>
              <a:rPr lang="ja-JP" altLang="en-US" sz="800" kern="0" dirty="0">
                <a:ln w="0"/>
                <a:latin typeface="UD デジタル 教科書体 N-R" panose="02020400000000000000" pitchFamily="17" charset="-128"/>
                <a:ea typeface="UD デジタル 教科書体 N-R" panose="02020400000000000000" pitchFamily="17" charset="-128"/>
              </a:rPr>
              <a:t>お電話いただいても業務終了を伝える自動応答メッセージが流れるようになっております。</a:t>
            </a:r>
            <a:endParaRPr lang="en-US" altLang="ja-JP" sz="800" kern="0" dirty="0">
              <a:ln w="0"/>
              <a:latin typeface="UD デジタル 教科書体 N-R" panose="02020400000000000000" pitchFamily="17" charset="-128"/>
              <a:ea typeface="UD デジタル 教科書体 N-R" panose="02020400000000000000" pitchFamily="17" charset="-128"/>
            </a:endParaRPr>
          </a:p>
        </p:txBody>
      </p:sp>
      <p:sp>
        <p:nvSpPr>
          <p:cNvPr id="14" name="テキスト ボックス 13"/>
          <p:cNvSpPr txBox="1"/>
          <p:nvPr/>
        </p:nvSpPr>
        <p:spPr>
          <a:xfrm>
            <a:off x="7641781" y="58060"/>
            <a:ext cx="4524102" cy="738664"/>
          </a:xfrm>
          <a:prstGeom prst="rect">
            <a:avLst/>
          </a:prstGeom>
          <a:noFill/>
        </p:spPr>
        <p:txBody>
          <a:bodyPr wrap="square" rtlCol="0">
            <a:spAutoFit/>
          </a:bodyPr>
          <a:lstStyle/>
          <a:p>
            <a:r>
              <a:rPr lang="ja-JP" altLang="en-US" sz="1050" b="1" dirty="0">
                <a:solidFill>
                  <a:schemeClr val="bg1"/>
                </a:solidFill>
                <a:latin typeface="BIZ UDPゴシック" panose="020B0400000000000000" pitchFamily="50" charset="-128"/>
                <a:ea typeface="BIZ UDPゴシック" panose="020B0400000000000000" pitchFamily="50" charset="-128"/>
              </a:rPr>
              <a:t>〒</a:t>
            </a:r>
            <a:r>
              <a:rPr lang="en-US" altLang="ja-JP" sz="1050" b="1" dirty="0">
                <a:solidFill>
                  <a:schemeClr val="bg1"/>
                </a:solidFill>
                <a:latin typeface="BIZ UDPゴシック" panose="020B0400000000000000" pitchFamily="50" charset="-128"/>
                <a:ea typeface="BIZ UDPゴシック" panose="020B0400000000000000" pitchFamily="50" charset="-128"/>
              </a:rPr>
              <a:t>329-0607</a:t>
            </a:r>
            <a:r>
              <a:rPr lang="ja-JP" altLang="en-US" sz="1050" b="1" dirty="0">
                <a:solidFill>
                  <a:schemeClr val="bg1"/>
                </a:solidFill>
                <a:latin typeface="BIZ UDPゴシック" panose="020B0400000000000000" pitchFamily="50" charset="-128"/>
                <a:ea typeface="BIZ UDPゴシック" panose="020B0400000000000000" pitchFamily="50" charset="-128"/>
              </a:rPr>
              <a:t>　</a:t>
            </a:r>
            <a:r>
              <a:rPr lang="ja-JP" altLang="en-US" sz="1050" b="1" dirty="0">
                <a:solidFill>
                  <a:schemeClr val="bg1"/>
                </a:solidFill>
                <a:effectLst/>
                <a:latin typeface="BIZ UDPゴシック" panose="020B0400000000000000" pitchFamily="50" charset="-128"/>
                <a:ea typeface="BIZ UDPゴシック" panose="020B0400000000000000" pitchFamily="50" charset="-128"/>
              </a:rPr>
              <a:t>上三川町西汗</a:t>
            </a:r>
            <a:r>
              <a:rPr lang="en-US" altLang="ja-JP" sz="1050" b="1" dirty="0">
                <a:solidFill>
                  <a:schemeClr val="bg1"/>
                </a:solidFill>
                <a:effectLst/>
                <a:latin typeface="BIZ UDPゴシック" panose="020B0400000000000000" pitchFamily="50" charset="-128"/>
                <a:ea typeface="BIZ UDPゴシック" panose="020B0400000000000000" pitchFamily="50" charset="-128"/>
              </a:rPr>
              <a:t>1585</a:t>
            </a:r>
            <a:r>
              <a:rPr lang="ja-JP" altLang="en-US" sz="1050" b="1" dirty="0">
                <a:solidFill>
                  <a:schemeClr val="bg1"/>
                </a:solidFill>
                <a:effectLst/>
                <a:latin typeface="BIZ UDPゴシック" panose="020B0400000000000000" pitchFamily="50" charset="-128"/>
                <a:ea typeface="BIZ UDPゴシック" panose="020B0400000000000000" pitchFamily="50" charset="-128"/>
              </a:rPr>
              <a:t>　　　　　　　　　　　　　　</a:t>
            </a:r>
            <a:r>
              <a:rPr lang="ja-JP" altLang="en-US" sz="1050" b="1" dirty="0">
                <a:effectLst/>
                <a:latin typeface="BIZ UDPゴシック" panose="020B0400000000000000" pitchFamily="50" charset="-128"/>
                <a:ea typeface="BIZ UDPゴシック" panose="020B0400000000000000" pitchFamily="50" charset="-128"/>
              </a:rPr>
              <a:t>令和</a:t>
            </a:r>
            <a:r>
              <a:rPr lang="en-US" altLang="ja-JP" sz="1050" b="1">
                <a:effectLst/>
                <a:latin typeface="BIZ UDPゴシック" panose="020B0400000000000000" pitchFamily="50" charset="-128"/>
                <a:ea typeface="BIZ UDPゴシック" panose="020B0400000000000000" pitchFamily="50" charset="-128"/>
              </a:rPr>
              <a:t>7</a:t>
            </a:r>
            <a:r>
              <a:rPr lang="ja-JP" altLang="en-US" sz="1050" b="1">
                <a:effectLst/>
                <a:latin typeface="BIZ UDPゴシック" panose="020B0400000000000000" pitchFamily="50" charset="-128"/>
                <a:ea typeface="BIZ UDPゴシック" panose="020B0400000000000000" pitchFamily="50" charset="-128"/>
              </a:rPr>
              <a:t>年度版</a:t>
            </a:r>
            <a:endParaRPr lang="en-US" altLang="ja-JP" sz="1050" b="1" dirty="0">
              <a:effectLst/>
              <a:latin typeface="BIZ UDPゴシック" panose="020B0400000000000000" pitchFamily="50" charset="-128"/>
              <a:ea typeface="BIZ UDPゴシック" panose="020B0400000000000000" pitchFamily="50" charset="-128"/>
            </a:endParaRPr>
          </a:p>
          <a:p>
            <a:r>
              <a:rPr lang="en-US" altLang="ja-JP" sz="1050" b="1" dirty="0">
                <a:solidFill>
                  <a:schemeClr val="bg1"/>
                </a:solidFill>
                <a:latin typeface="BIZ UDPゴシック" panose="020B0400000000000000" pitchFamily="50" charset="-128"/>
                <a:ea typeface="BIZ UDPゴシック" panose="020B0400000000000000" pitchFamily="50" charset="-128"/>
              </a:rPr>
              <a:t>TEL 0285-56-5075</a:t>
            </a:r>
            <a:r>
              <a:rPr lang="ja-JP" altLang="en-US" sz="1050" b="1" dirty="0">
                <a:solidFill>
                  <a:schemeClr val="bg1"/>
                </a:solidFill>
                <a:latin typeface="BIZ UDPゴシック" panose="020B0400000000000000" pitchFamily="50" charset="-128"/>
                <a:ea typeface="BIZ UDPゴシック" panose="020B0400000000000000" pitchFamily="50" charset="-128"/>
              </a:rPr>
              <a:t>　 </a:t>
            </a:r>
            <a:r>
              <a:rPr lang="en-US" altLang="ja-JP" sz="1050" b="1" dirty="0">
                <a:solidFill>
                  <a:schemeClr val="bg1"/>
                </a:solidFill>
                <a:latin typeface="BIZ UDPゴシック" panose="020B0400000000000000" pitchFamily="50" charset="-128"/>
                <a:ea typeface="BIZ UDPゴシック" panose="020B0400000000000000" pitchFamily="50" charset="-128"/>
              </a:rPr>
              <a:t>FAX 0285-56-6961</a:t>
            </a:r>
          </a:p>
          <a:p>
            <a:r>
              <a:rPr lang="en-US" altLang="ja-JP" sz="1050" b="1" dirty="0">
                <a:solidFill>
                  <a:schemeClr val="bg1"/>
                </a:solidFill>
                <a:latin typeface="BIZ UDPゴシック" panose="020B0400000000000000" pitchFamily="50" charset="-128"/>
                <a:ea typeface="BIZ UDPゴシック" panose="020B0400000000000000" pitchFamily="50" charset="-128"/>
              </a:rPr>
              <a:t>※</a:t>
            </a:r>
            <a:r>
              <a:rPr lang="ja-JP" altLang="en-US" sz="1050" b="1" dirty="0">
                <a:solidFill>
                  <a:schemeClr val="bg1"/>
                </a:solidFill>
                <a:latin typeface="BIZ UDPゴシック" panose="020B0400000000000000" pitchFamily="50" charset="-128"/>
                <a:ea typeface="BIZ UDPゴシック" panose="020B0400000000000000" pitchFamily="50" charset="-128"/>
              </a:rPr>
              <a:t>お子さんのことで心配事がありましたら、お気軽にご相談ください。</a:t>
            </a:r>
            <a:endParaRPr lang="en-US" altLang="ja-JP" sz="1050" b="1" dirty="0">
              <a:solidFill>
                <a:schemeClr val="bg1"/>
              </a:solidFill>
              <a:latin typeface="BIZ UDPゴシック" panose="020B0400000000000000" pitchFamily="50" charset="-128"/>
              <a:ea typeface="BIZ UDPゴシック" panose="020B0400000000000000" pitchFamily="50" charset="-128"/>
            </a:endParaRPr>
          </a:p>
          <a:p>
            <a:r>
              <a:rPr lang="ja-JP" altLang="en-US" sz="1050" b="1" dirty="0">
                <a:solidFill>
                  <a:schemeClr val="bg1"/>
                </a:solidFill>
                <a:latin typeface="BIZ UDPゴシック" panose="020B0400000000000000" pitchFamily="50" charset="-128"/>
                <a:ea typeface="BIZ UDPゴシック" panose="020B0400000000000000" pitchFamily="50" charset="-128"/>
              </a:rPr>
              <a:t>電話対応　平日　</a:t>
            </a:r>
            <a:r>
              <a:rPr lang="en-US" altLang="ja-JP" sz="1050" b="1" dirty="0">
                <a:solidFill>
                  <a:schemeClr val="bg1"/>
                </a:solidFill>
                <a:latin typeface="BIZ UDPゴシック" panose="020B0400000000000000" pitchFamily="50" charset="-128"/>
                <a:ea typeface="BIZ UDPゴシック" panose="020B0400000000000000" pitchFamily="50" charset="-128"/>
              </a:rPr>
              <a:t>7:</a:t>
            </a:r>
            <a:r>
              <a:rPr lang="ja-JP" altLang="en-US" sz="1050" b="1" dirty="0">
                <a:solidFill>
                  <a:schemeClr val="bg1"/>
                </a:solidFill>
                <a:latin typeface="BIZ UDPゴシック" panose="020B0400000000000000" pitchFamily="50" charset="-128"/>
                <a:ea typeface="BIZ UDPゴシック" panose="020B0400000000000000" pitchFamily="50" charset="-128"/>
              </a:rPr>
              <a:t>４５～</a:t>
            </a:r>
            <a:r>
              <a:rPr lang="en-US" altLang="ja-JP" sz="1050" b="1" dirty="0">
                <a:solidFill>
                  <a:schemeClr val="bg1"/>
                </a:solidFill>
                <a:latin typeface="BIZ UDPゴシック" panose="020B0400000000000000" pitchFamily="50" charset="-128"/>
                <a:ea typeface="BIZ UDPゴシック" panose="020B0400000000000000" pitchFamily="50" charset="-128"/>
              </a:rPr>
              <a:t>18:00</a:t>
            </a:r>
            <a:r>
              <a:rPr lang="ja-JP" altLang="en-US" sz="1050" b="1" dirty="0">
                <a:solidFill>
                  <a:schemeClr val="bg1"/>
                </a:solidFill>
                <a:latin typeface="BIZ UDPゴシック" panose="020B0400000000000000" pitchFamily="50" charset="-128"/>
                <a:ea typeface="BIZ UDPゴシック" panose="020B0400000000000000" pitchFamily="50" charset="-128"/>
              </a:rPr>
              <a:t>　</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a:off x="0" y="63224"/>
            <a:ext cx="4545874" cy="907941"/>
          </a:xfrm>
          <a:prstGeom prst="rect">
            <a:avLst/>
          </a:prstGeom>
          <a:noFill/>
        </p:spPr>
        <p:txBody>
          <a:bodyPr wrap="square" rtlCol="0">
            <a:spAutoFit/>
          </a:bodyPr>
          <a:lstStyle/>
          <a:p>
            <a:r>
              <a:rPr kumimoji="1" lang="ja-JP" altLang="en-US" sz="1050" dirty="0">
                <a:solidFill>
                  <a:schemeClr val="bg1"/>
                </a:solidFill>
                <a:latin typeface="BIZ UDPゴシック" panose="020B0400000000000000" pitchFamily="50" charset="-128"/>
                <a:ea typeface="BIZ UDPゴシック" panose="020B0400000000000000" pitchFamily="50" charset="-128"/>
              </a:rPr>
              <a:t>教育目標　豊かな心をもち、主体的・協働的に学ぶ本北っ子の育成</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a:p>
            <a:r>
              <a:rPr lang="ja-JP" altLang="en-US" sz="1050" dirty="0">
                <a:solidFill>
                  <a:schemeClr val="bg1"/>
                </a:solidFill>
                <a:latin typeface="BIZ UDPゴシック" panose="020B0400000000000000" pitchFamily="50" charset="-128"/>
                <a:ea typeface="BIZ UDPゴシック" panose="020B0400000000000000" pitchFamily="50" charset="-128"/>
              </a:rPr>
              <a:t>　　　　　　　○広い心をもち、仲良く助け合える子　（なかよく）</a:t>
            </a:r>
            <a:endParaRPr lang="en-US" altLang="ja-JP" sz="105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a:solidFill>
                  <a:schemeClr val="bg1"/>
                </a:solidFill>
                <a:latin typeface="BIZ UDPゴシック" panose="020B0400000000000000" pitchFamily="50" charset="-128"/>
                <a:ea typeface="BIZ UDPゴシック" panose="020B0400000000000000" pitchFamily="50" charset="-128"/>
              </a:rPr>
              <a:t>　　　　　　　○進んで学び、よく考える子　　　　　（かしこく）</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a:p>
            <a:r>
              <a:rPr lang="ja-JP" altLang="en-US" sz="1050" dirty="0">
                <a:solidFill>
                  <a:schemeClr val="bg1"/>
                </a:solidFill>
                <a:latin typeface="BIZ UDPゴシック" panose="020B0400000000000000" pitchFamily="50" charset="-128"/>
                <a:ea typeface="BIZ UDPゴシック" panose="020B0400000000000000" pitchFamily="50" charset="-128"/>
              </a:rPr>
              <a:t>　　　　　　　○活力があり、がんばりぬく子　　　　（たくましく）</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a:p>
            <a:endParaRPr kumimoji="1" lang="ja-JP" altLang="en-US" sz="1050" dirty="0"/>
          </a:p>
        </p:txBody>
      </p:sp>
      <p:sp>
        <p:nvSpPr>
          <p:cNvPr id="16" name="テキスト ボックス 15"/>
          <p:cNvSpPr txBox="1"/>
          <p:nvPr/>
        </p:nvSpPr>
        <p:spPr>
          <a:xfrm>
            <a:off x="2011682" y="794078"/>
            <a:ext cx="1907178" cy="1508105"/>
          </a:xfrm>
          <a:prstGeom prst="rect">
            <a:avLst/>
          </a:prstGeom>
          <a:noFill/>
          <a:ln>
            <a:solidFill>
              <a:srgbClr val="FFC000"/>
            </a:solidFill>
          </a:ln>
        </p:spPr>
        <p:txBody>
          <a:bodyPr wrap="square" rtlCol="0">
            <a:spAutoFit/>
          </a:bodyPr>
          <a:lstStyle/>
          <a:p>
            <a:pPr lvl="0" algn="ctr"/>
            <a:r>
              <a:rPr lang="ja-JP" altLang="en-US" sz="1200" kern="0" dirty="0">
                <a:ln w="0"/>
                <a:solidFill>
                  <a:prstClr val="black"/>
                </a:solidFill>
                <a:latin typeface="UD デジタル 教科書体 N-B" panose="02020700000000000000" pitchFamily="17" charset="-128"/>
                <a:ea typeface="UD デジタル 教科書体 N-B" panose="02020700000000000000" pitchFamily="17" charset="-128"/>
              </a:rPr>
              <a:t>机の中・机のわき</a:t>
            </a:r>
            <a:endParaRPr lang="en-US" altLang="ja-JP" sz="12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ja-JP" altLang="en-US" sz="1000" kern="0" dirty="0">
                <a:ln w="0"/>
                <a:solidFill>
                  <a:prstClr val="black"/>
                </a:solidFill>
                <a:latin typeface="HG創英角ｺﾞｼｯｸUB" panose="020B0909000000000000" pitchFamily="49" charset="-128"/>
                <a:ea typeface="HG創英角ｺﾞｼｯｸUB" panose="020B0909000000000000" pitchFamily="49" charset="-128"/>
              </a:rPr>
              <a:t>机の中</a:t>
            </a:r>
            <a:endParaRPr lang="en-US" altLang="ja-JP" sz="1000" kern="0" dirty="0">
              <a:ln w="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■教科書、ノート</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■連絡袋等</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■お道具箱</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HG創英角ｺﾞｼｯｸUB" panose="020B0909000000000000" pitchFamily="49" charset="-128"/>
                <a:ea typeface="HG創英角ｺﾞｼｯｸUB" panose="020B0909000000000000" pitchFamily="49" charset="-128"/>
              </a:rPr>
              <a:t>机のわき</a:t>
            </a:r>
            <a:endParaRPr lang="en-US" altLang="ja-JP" sz="1000" kern="0" dirty="0">
              <a:ln w="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■赤白帽　　</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勉強に</a:t>
            </a:r>
            <a:r>
              <a:rPr lang="ja-JP" altLang="en-US" sz="1000" b="1" u="sng" kern="0" dirty="0">
                <a:ln w="0"/>
                <a:solidFill>
                  <a:prstClr val="black"/>
                </a:solidFill>
                <a:latin typeface="UD デジタル 教科書体 N-R" panose="02020400000000000000" pitchFamily="17" charset="-128"/>
                <a:ea typeface="UD デジタル 教科書体 N-R" panose="02020400000000000000" pitchFamily="17" charset="-128"/>
              </a:rPr>
              <a:t>不必要な物をもってこないように</a:t>
            </a:r>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してください。</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p:txBody>
      </p:sp>
      <p:sp>
        <p:nvSpPr>
          <p:cNvPr id="17" name="テキスト ボックス 16"/>
          <p:cNvSpPr txBox="1"/>
          <p:nvPr/>
        </p:nvSpPr>
        <p:spPr>
          <a:xfrm>
            <a:off x="3979817" y="777477"/>
            <a:ext cx="1907178" cy="2246769"/>
          </a:xfrm>
          <a:prstGeom prst="rect">
            <a:avLst/>
          </a:prstGeom>
          <a:noFill/>
          <a:ln>
            <a:solidFill>
              <a:srgbClr val="FFC000"/>
            </a:solidFill>
          </a:ln>
        </p:spPr>
        <p:txBody>
          <a:bodyPr wrap="square" rtlCol="0">
            <a:spAutoFit/>
          </a:bodyPr>
          <a:lstStyle/>
          <a:p>
            <a:pPr lvl="0" algn="ctr"/>
            <a:r>
              <a:rPr lang="ja-JP" altLang="en-US" sz="1200" kern="0" dirty="0">
                <a:ln w="0"/>
                <a:solidFill>
                  <a:prstClr val="black"/>
                </a:solidFill>
                <a:latin typeface="UD デジタル 教科書体 N-B" panose="02020700000000000000" pitchFamily="17" charset="-128"/>
                <a:ea typeface="UD デジタル 教科書体 N-B" panose="02020700000000000000" pitchFamily="17" charset="-128"/>
              </a:rPr>
              <a:t>登校・下校時刻</a:t>
            </a:r>
            <a:endParaRPr lang="en-US" altLang="ja-JP" sz="12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ja-JP" altLang="en-US" sz="1000" kern="0" dirty="0">
                <a:ln w="0"/>
                <a:solidFill>
                  <a:prstClr val="black"/>
                </a:solidFill>
                <a:latin typeface="HGS創英角ｺﾞｼｯｸUB" panose="020B0900000000000000" pitchFamily="50" charset="-128"/>
                <a:ea typeface="HGS創英角ｺﾞｼｯｸUB" panose="020B0900000000000000" pitchFamily="50" charset="-128"/>
              </a:rPr>
              <a:t>登校</a:t>
            </a:r>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　</a:t>
            </a:r>
            <a:r>
              <a:rPr lang="en-US" altLang="ja-JP" sz="1000" b="1" kern="0" dirty="0">
                <a:ln w="0"/>
                <a:solidFill>
                  <a:srgbClr val="FF0000"/>
                </a:solidFill>
                <a:latin typeface="UD デジタル 教科書体 N-R" panose="02020400000000000000" pitchFamily="17" charset="-128"/>
                <a:ea typeface="UD デジタル 教科書体 N-R" panose="02020400000000000000" pitchFamily="17" charset="-128"/>
              </a:rPr>
              <a:t>8:00</a:t>
            </a:r>
            <a:r>
              <a:rPr lang="ja-JP" altLang="en-US" sz="1000" kern="0" dirty="0" err="1">
                <a:ln w="0"/>
                <a:solidFill>
                  <a:prstClr val="black"/>
                </a:solidFill>
                <a:latin typeface="UD デジタル 教科書体 N-R" panose="02020400000000000000" pitchFamily="17" charset="-128"/>
                <a:ea typeface="UD デジタル 教科書体 N-R" panose="02020400000000000000" pitchFamily="17" charset="-128"/>
              </a:rPr>
              <a:t>までに</a:t>
            </a:r>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着席</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登下校時は、水色帽子またはヘルメットをかぶります。</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学校に来るときは通学班で来ます。帰りは下校班で帰ります。</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決められた通学路で登下校します。</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安全のため、早く登校しすぎないようご協力ください。けが等の対応ができません。なお、昇降口の解錠は</a:t>
            </a:r>
            <a:r>
              <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rPr>
              <a:t>7:45</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です。</a:t>
            </a:r>
          </a:p>
          <a:p>
            <a:pPr lvl="0"/>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HG創英角ｺﾞｼｯｸUB" panose="020B0909000000000000" pitchFamily="49" charset="-128"/>
                <a:ea typeface="HG創英角ｺﾞｼｯｸUB" panose="020B0909000000000000" pitchFamily="49" charset="-128"/>
              </a:rPr>
              <a:t>下校時刻 </a:t>
            </a:r>
            <a:endParaRPr lang="en-US" altLang="ja-JP" sz="1000" kern="0" dirty="0">
              <a:ln w="0"/>
              <a:solidFill>
                <a:prstClr val="black"/>
              </a:solidFill>
              <a:latin typeface="HG創英角ｺﾞｼｯｸUB" panose="020B0909000000000000" pitchFamily="49" charset="-128"/>
              <a:ea typeface="HG創英角ｺﾞｼｯｸUB" panose="020B0909000000000000" pitchFamily="49" charset="-128"/>
            </a:endParaRP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 </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月・水・木 ５時間 </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14</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15</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　　　　　　　</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　　　　　　６時間 </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15</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20</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 　　</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 火・金　　 ４時間 </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14</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05</a:t>
            </a:r>
            <a:endPar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　　　　　　５時間 </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14</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50</a:t>
            </a: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            </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６時間 </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15</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40</a:t>
            </a:r>
          </a:p>
        </p:txBody>
      </p:sp>
      <p:sp>
        <p:nvSpPr>
          <p:cNvPr id="18" name="テキスト ボックス 17"/>
          <p:cNvSpPr txBox="1"/>
          <p:nvPr/>
        </p:nvSpPr>
        <p:spPr>
          <a:xfrm>
            <a:off x="6322423" y="787002"/>
            <a:ext cx="1907178" cy="1938992"/>
          </a:xfrm>
          <a:prstGeom prst="rect">
            <a:avLst/>
          </a:prstGeom>
          <a:noFill/>
          <a:ln>
            <a:solidFill>
              <a:srgbClr val="FFC000"/>
            </a:solidFill>
          </a:ln>
        </p:spPr>
        <p:txBody>
          <a:bodyPr wrap="square" rtlCol="0">
            <a:spAutoFit/>
          </a:bodyPr>
          <a:lstStyle/>
          <a:p>
            <a:pPr lvl="0" algn="ctr"/>
            <a:r>
              <a:rPr lang="ja-JP" altLang="en-US" sz="1200" kern="0" dirty="0">
                <a:ln w="0"/>
                <a:solidFill>
                  <a:prstClr val="black"/>
                </a:solidFill>
                <a:latin typeface="UD デジタル 教科書体 N-B" panose="02020700000000000000" pitchFamily="17" charset="-128"/>
                <a:ea typeface="UD デジタル 教科書体 N-B" panose="02020700000000000000" pitchFamily="17" charset="-128"/>
              </a:rPr>
              <a:t>服装等</a:t>
            </a:r>
            <a:endParaRPr lang="en-US" altLang="ja-JP" sz="12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■小学生が活動するのにふさわしい服装で登校します。</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■パーマをかけたり染めたりしません。</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■校内では名札をつけます。</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■上履き、下履きを区別します。</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■ハッスルタイムや昼休みは帽子等をかぶって外に出ます。</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■体育のときは、体操着・赤白帽を着用します。</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■掃除のときは、赤白帽子をかぶり、体操着にはきかえます。</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p:txBody>
      </p:sp>
      <p:sp>
        <p:nvSpPr>
          <p:cNvPr id="19" name="テキスト ボックス 18"/>
          <p:cNvSpPr txBox="1"/>
          <p:nvPr/>
        </p:nvSpPr>
        <p:spPr>
          <a:xfrm>
            <a:off x="10249994" y="803603"/>
            <a:ext cx="1907178" cy="1969770"/>
          </a:xfrm>
          <a:prstGeom prst="rect">
            <a:avLst/>
          </a:prstGeom>
          <a:noFill/>
          <a:ln>
            <a:solidFill>
              <a:srgbClr val="FFC000"/>
            </a:solidFill>
          </a:ln>
        </p:spPr>
        <p:txBody>
          <a:bodyPr wrap="square" rtlCol="0">
            <a:spAutoFit/>
          </a:bodyPr>
          <a:lstStyle/>
          <a:p>
            <a:pPr lvl="0" algn="ctr"/>
            <a:r>
              <a:rPr lang="ja-JP" altLang="en-US" sz="1200" kern="0" dirty="0">
                <a:ln w="0"/>
                <a:solidFill>
                  <a:prstClr val="black"/>
                </a:solidFill>
                <a:latin typeface="UD デジタル 教科書体 N-B" panose="02020700000000000000" pitchFamily="17" charset="-128"/>
                <a:ea typeface="UD デジタル 教科書体 N-B" panose="02020700000000000000" pitchFamily="17" charset="-128"/>
              </a:rPr>
              <a:t>その他の持ち物</a:t>
            </a:r>
            <a:endParaRPr lang="en-US" altLang="ja-JP" sz="12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ja-JP" altLang="en-US" sz="1000" b="1" kern="0" dirty="0">
                <a:ln w="0"/>
                <a:solidFill>
                  <a:prstClr val="black"/>
                </a:solidFill>
                <a:latin typeface="UD デジタル 教科書体 N-R" panose="02020400000000000000" pitchFamily="17" charset="-128"/>
                <a:ea typeface="UD デジタル 教科書体 N-R" panose="02020400000000000000" pitchFamily="17" charset="-128"/>
              </a:rPr>
              <a:t>　</a:t>
            </a:r>
            <a:r>
              <a:rPr lang="ja-JP" altLang="en-US" sz="1000" b="1" kern="0" dirty="0">
                <a:ln w="0"/>
                <a:solidFill>
                  <a:srgbClr val="FF0000"/>
                </a:solidFill>
                <a:latin typeface="UD デジタル 教科書体 N-R" panose="02020400000000000000" pitchFamily="17" charset="-128"/>
                <a:ea typeface="UD デジタル 教科書体 N-R" panose="02020400000000000000" pitchFamily="17" charset="-128"/>
              </a:rPr>
              <a:t>持ち物には記名を</a:t>
            </a:r>
            <a:endParaRPr lang="en-US" altLang="ja-JP" sz="1000" b="1" kern="0" dirty="0">
              <a:ln w="0"/>
              <a:solidFill>
                <a:srgbClr val="FF0000"/>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プールカード</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700" b="1" kern="0" dirty="0">
                <a:ln w="0"/>
                <a:solidFill>
                  <a:srgbClr val="FF0000"/>
                </a:solidFill>
                <a:latin typeface="UD デジタル 教科書体 N-R" panose="02020400000000000000" pitchFamily="17" charset="-128"/>
                <a:ea typeface="UD デジタル 教科書体 N-R" panose="02020400000000000000" pitchFamily="17" charset="-128"/>
              </a:rPr>
              <a:t>※</a:t>
            </a:r>
            <a:r>
              <a:rPr lang="ja-JP" altLang="en-US" sz="700" b="1" kern="0" dirty="0">
                <a:ln w="0"/>
                <a:solidFill>
                  <a:srgbClr val="FF0000"/>
                </a:solidFill>
                <a:latin typeface="UD デジタル 教科書体 N-R" panose="02020400000000000000" pitchFamily="17" charset="-128"/>
                <a:ea typeface="UD デジタル 教科書体 N-R" panose="02020400000000000000" pitchFamily="17" charset="-128"/>
              </a:rPr>
              <a:t>確認印・体温記入がないと入れません</a:t>
            </a:r>
            <a:r>
              <a:rPr lang="ja-JP" altLang="en-US" sz="700" kern="0" dirty="0">
                <a:ln w="0"/>
                <a:solidFill>
                  <a:srgbClr val="FF0000"/>
                </a:solidFill>
                <a:latin typeface="UD デジタル 教科書体 N-R" panose="02020400000000000000" pitchFamily="17" charset="-128"/>
                <a:ea typeface="UD デジタル 教科書体 N-R" panose="02020400000000000000" pitchFamily="17" charset="-128"/>
              </a:rPr>
              <a:t>。</a:t>
            </a:r>
            <a:endParaRPr lang="en-US" altLang="ja-JP" sz="700" kern="0" dirty="0">
              <a:ln w="0"/>
              <a:solidFill>
                <a:srgbClr val="FF0000"/>
              </a:solidFill>
              <a:latin typeface="UD デジタル 教科書体 N-R" panose="02020400000000000000" pitchFamily="17" charset="-128"/>
              <a:ea typeface="UD デジタル 教科書体 N-R" panose="02020400000000000000" pitchFamily="17" charset="-128"/>
            </a:endParaRPr>
          </a:p>
          <a:p>
            <a:pPr lvl="0"/>
            <a:r>
              <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担任は、児童の安全指導や学習準備を優</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先しております。</a:t>
            </a:r>
            <a:r>
              <a:rPr lang="ja-JP" altLang="en-US" sz="700" b="1" kern="0" dirty="0">
                <a:ln w="0"/>
                <a:solidFill>
                  <a:srgbClr val="FF0000"/>
                </a:solidFill>
                <a:latin typeface="UD デジタル 教科書体 N-R" panose="02020400000000000000" pitchFamily="17" charset="-128"/>
                <a:ea typeface="UD デジタル 教科書体 N-R" panose="02020400000000000000" pitchFamily="17" charset="-128"/>
              </a:rPr>
              <a:t>確認の電話はできません。</a:t>
            </a:r>
            <a:endParaRPr lang="en-US" altLang="ja-JP" sz="700" b="1" kern="0" dirty="0">
              <a:ln w="0"/>
              <a:solidFill>
                <a:srgbClr val="FF0000"/>
              </a:solidFill>
              <a:latin typeface="UD デジタル 教科書体 N-R" panose="02020400000000000000" pitchFamily="17" charset="-128"/>
              <a:ea typeface="UD デジタル 教科書体 N-R" panose="02020400000000000000" pitchFamily="17" charset="-128"/>
            </a:endParaRPr>
          </a:p>
          <a:p>
            <a:pPr lvl="0"/>
            <a:r>
              <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水泳帽子、バスタオルなどを忘れた場合もプールには入れません。（感染予防）</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■水筒</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（必要に応じていつでも）</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中身は保護者の責任で適切にご判断ください。</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■日傘・クールタオル</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登下校時に必要に応じて使用可。日傘を使用させる場合は、交通安全と周りの子に十分気を付けるようご指導ください。</a:t>
            </a:r>
          </a:p>
        </p:txBody>
      </p:sp>
      <p:sp>
        <p:nvSpPr>
          <p:cNvPr id="20" name="テキスト ボックス 19"/>
          <p:cNvSpPr txBox="1"/>
          <p:nvPr/>
        </p:nvSpPr>
        <p:spPr>
          <a:xfrm>
            <a:off x="10258705" y="4914035"/>
            <a:ext cx="1907178" cy="1800493"/>
          </a:xfrm>
          <a:prstGeom prst="rect">
            <a:avLst/>
          </a:prstGeom>
          <a:noFill/>
          <a:ln>
            <a:solidFill>
              <a:srgbClr val="0070C0"/>
            </a:solidFill>
          </a:ln>
        </p:spPr>
        <p:txBody>
          <a:bodyPr wrap="square" rtlCol="0">
            <a:spAutoFit/>
          </a:bodyPr>
          <a:lstStyle/>
          <a:p>
            <a:pPr lvl="0" algn="ctr"/>
            <a:r>
              <a:rPr lang="ja-JP" altLang="en-US" sz="1200" kern="0" dirty="0">
                <a:ln w="0"/>
                <a:solidFill>
                  <a:prstClr val="black"/>
                </a:solidFill>
                <a:latin typeface="UD デジタル 教科書体 N-B" panose="02020700000000000000" pitchFamily="17" charset="-128"/>
                <a:ea typeface="UD デジタル 教科書体 N-B" panose="02020700000000000000" pitchFamily="17" charset="-128"/>
              </a:rPr>
              <a:t>帰宅・校外での約束</a:t>
            </a:r>
            <a:endParaRPr lang="en-US" altLang="ja-JP" sz="12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遊びに行くときは、誰と、どこへ、何時に帰るか、家の人に伝えます。</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自転車に乗るときはヘルメットをかぶります。</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学区外に子供だけでは行きません。</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交通ルールを守り、飛び出しは絶対にしません。</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不審な人に出会ったら、「いかのおすし」を守ります。</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p:txBody>
      </p:sp>
      <p:sp>
        <p:nvSpPr>
          <p:cNvPr id="21" name="角丸四角形 20"/>
          <p:cNvSpPr/>
          <p:nvPr/>
        </p:nvSpPr>
        <p:spPr>
          <a:xfrm>
            <a:off x="5965373" y="2905362"/>
            <a:ext cx="304798" cy="18157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BIZ UDPゴシック" panose="020B0400000000000000" pitchFamily="50" charset="-128"/>
                <a:ea typeface="BIZ UDPゴシック" panose="020B0400000000000000" pitchFamily="50" charset="-128"/>
              </a:rPr>
              <a:t>学習</a:t>
            </a:r>
          </a:p>
        </p:txBody>
      </p:sp>
      <p:sp>
        <p:nvSpPr>
          <p:cNvPr id="22" name="角丸四角形 21"/>
          <p:cNvSpPr/>
          <p:nvPr/>
        </p:nvSpPr>
        <p:spPr>
          <a:xfrm>
            <a:off x="5978436" y="4943168"/>
            <a:ext cx="304798" cy="18157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BIZ UDPゴシック" panose="020B0400000000000000" pitchFamily="50" charset="-128"/>
                <a:ea typeface="BIZ UDPゴシック" panose="020B0400000000000000" pitchFamily="50" charset="-128"/>
              </a:rPr>
              <a:t>その他</a:t>
            </a:r>
          </a:p>
        </p:txBody>
      </p:sp>
      <p:sp>
        <p:nvSpPr>
          <p:cNvPr id="23" name="テキスト ボックス 22"/>
          <p:cNvSpPr txBox="1"/>
          <p:nvPr/>
        </p:nvSpPr>
        <p:spPr>
          <a:xfrm>
            <a:off x="34837" y="2838688"/>
            <a:ext cx="1907178" cy="1969770"/>
          </a:xfrm>
          <a:prstGeom prst="rect">
            <a:avLst/>
          </a:prstGeom>
          <a:noFill/>
          <a:ln>
            <a:solidFill>
              <a:srgbClr val="FF0000"/>
            </a:solidFill>
          </a:ln>
        </p:spPr>
        <p:txBody>
          <a:bodyPr wrap="square" rtlCol="0">
            <a:spAutoFit/>
          </a:bodyPr>
          <a:lstStyle/>
          <a:p>
            <a:pPr lvl="0" algn="ctr"/>
            <a:r>
              <a:rPr lang="ja-JP" altLang="en-US" sz="1200" kern="0" dirty="0">
                <a:ln w="0"/>
                <a:solidFill>
                  <a:prstClr val="black"/>
                </a:solidFill>
                <a:latin typeface="UD デジタル 教科書体 N-B" panose="02020700000000000000" pitchFamily="17" charset="-128"/>
                <a:ea typeface="UD デジタル 教科書体 N-B" panose="02020700000000000000" pitchFamily="17" charset="-128"/>
              </a:rPr>
              <a:t>筆箱に入れるもの</a:t>
            </a:r>
            <a:endParaRPr lang="en-US" altLang="ja-JP" sz="12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学習に集中できるよう、柄や絵の少ないシンプルなものを用意してください</a:t>
            </a:r>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■鉛筆 ５本</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（１・２年Ｂまたは</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２Ｂ、あまり短くないもの）</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■色鉛筆赤・青各１本</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（中・高学年はボールペンも可）</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■消しゴム　１個</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（遊びで使うような消しゴム不可）</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rPr>
              <a:t>15</a:t>
            </a:r>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㎝定規又</a:t>
            </a:r>
            <a:r>
              <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rPr>
              <a:t>10</a:t>
            </a:r>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㎝のミニ定規</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■油性ネームペン</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（低学年は道具箱）</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p:txBody>
      </p:sp>
      <p:sp>
        <p:nvSpPr>
          <p:cNvPr id="24" name="テキスト ボックス 23"/>
          <p:cNvSpPr txBox="1"/>
          <p:nvPr/>
        </p:nvSpPr>
        <p:spPr>
          <a:xfrm>
            <a:off x="39189" y="4829343"/>
            <a:ext cx="1907178" cy="2000548"/>
          </a:xfrm>
          <a:prstGeom prst="rect">
            <a:avLst/>
          </a:prstGeom>
          <a:noFill/>
          <a:ln>
            <a:solidFill>
              <a:srgbClr val="0070C0"/>
            </a:solidFill>
          </a:ln>
        </p:spPr>
        <p:txBody>
          <a:bodyPr wrap="square" rtlCol="0">
            <a:spAutoFit/>
          </a:bodyPr>
          <a:lstStyle/>
          <a:p>
            <a:pPr lvl="0"/>
            <a:r>
              <a:rPr lang="ja-JP" altLang="en-US" sz="900" kern="0" dirty="0">
                <a:ln w="0"/>
                <a:solidFill>
                  <a:prstClr val="black"/>
                </a:solidFill>
                <a:latin typeface="UD デジタル 教科書体 N-B" panose="02020700000000000000" pitchFamily="17" charset="-128"/>
                <a:ea typeface="UD デジタル 教科書体 N-B" panose="02020700000000000000" pitchFamily="17" charset="-128"/>
              </a:rPr>
              <a:t>メール配信例</a:t>
            </a:r>
            <a:endParaRPr lang="en-US" altLang="ja-JP" sz="11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ja-JP" altLang="en-US" sz="900" b="1" kern="0" dirty="0">
                <a:ln w="0"/>
                <a:solidFill>
                  <a:srgbClr val="FF0000"/>
                </a:solidFill>
                <a:latin typeface="UD デジタル 教科書体 N-R" panose="02020400000000000000" pitchFamily="17" charset="-128"/>
                <a:ea typeface="UD デジタル 教科書体 N-R" panose="02020400000000000000" pitchFamily="17" charset="-128"/>
              </a:rPr>
              <a:t>不審者情報・臨時休校・学級閉鎖・急な下校時刻の変更等。</a:t>
            </a: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急な登下校時刻の変更や臨時の集団下校、学級閉鎖（インフルエンザ等）のお知らせは決定後メールとプリントでお知らせします。</a:t>
            </a:r>
          </a:p>
          <a:p>
            <a:pPr lvl="0"/>
            <a:r>
              <a:rPr lang="ja-JP" altLang="en-US" sz="900" b="1" kern="0" dirty="0">
                <a:ln w="0"/>
                <a:solidFill>
                  <a:srgbClr val="FF0000"/>
                </a:solidFill>
                <a:latin typeface="UD デジタル 教科書体 N-R" panose="02020400000000000000" pitchFamily="17" charset="-128"/>
                <a:ea typeface="UD デジタル 教科書体 N-R" panose="02020400000000000000" pitchFamily="17" charset="-128"/>
              </a:rPr>
              <a:t>天候急変時（豪雨・雷雨等）のお迎え依頼</a:t>
            </a: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お迎え依頼の他に車でのお迎えの仕方についても配信します。</a:t>
            </a:r>
          </a:p>
          <a:p>
            <a:pPr lvl="0"/>
            <a:r>
              <a:rPr lang="ja-JP" altLang="en-US" sz="900" b="1" kern="0" dirty="0">
                <a:ln w="0"/>
                <a:solidFill>
                  <a:srgbClr val="FF0000"/>
                </a:solidFill>
                <a:latin typeface="UD デジタル 教科書体 N-R" panose="02020400000000000000" pitchFamily="17" charset="-128"/>
                <a:ea typeface="UD デジタル 教科書体 N-R" panose="02020400000000000000" pitchFamily="17" charset="-128"/>
              </a:rPr>
              <a:t>学校・学年だより等の連絡文書</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連絡文書も「すぐーる」で配信しています。</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p:txBody>
      </p:sp>
      <p:sp>
        <p:nvSpPr>
          <p:cNvPr id="27" name="テキスト ボックス 26"/>
          <p:cNvSpPr txBox="1"/>
          <p:nvPr/>
        </p:nvSpPr>
        <p:spPr>
          <a:xfrm>
            <a:off x="2029977" y="2353446"/>
            <a:ext cx="1875820" cy="2015936"/>
          </a:xfrm>
          <a:prstGeom prst="rect">
            <a:avLst/>
          </a:prstGeom>
          <a:noFill/>
          <a:ln>
            <a:solidFill>
              <a:srgbClr val="FF0000"/>
            </a:solidFill>
          </a:ln>
        </p:spPr>
        <p:txBody>
          <a:bodyPr wrap="square" rtlCol="0">
            <a:spAutoFit/>
          </a:bodyPr>
          <a:lstStyle/>
          <a:p>
            <a:pPr lvl="0"/>
            <a:r>
              <a:rPr lang="ja-JP" altLang="en-US" sz="1100" kern="0" dirty="0">
                <a:ln w="0"/>
                <a:solidFill>
                  <a:prstClr val="black"/>
                </a:solidFill>
                <a:latin typeface="UD デジタル 教科書体 N-B" panose="02020700000000000000" pitchFamily="17" charset="-128"/>
                <a:ea typeface="UD デジタル 教科書体 N-B" panose="02020700000000000000" pitchFamily="17" charset="-128"/>
              </a:rPr>
              <a:t>学校においておく学習用具</a:t>
            </a:r>
            <a:r>
              <a:rPr lang="ja-JP" altLang="en-US" sz="1000" kern="0" dirty="0">
                <a:ln w="0"/>
                <a:solidFill>
                  <a:prstClr val="black"/>
                </a:solidFill>
                <a:latin typeface="UD デジタル 教科書体 N-B" panose="02020700000000000000" pitchFamily="17" charset="-128"/>
                <a:ea typeface="UD デジタル 教科書体 N-B" panose="02020700000000000000" pitchFamily="17" charset="-128"/>
              </a:rPr>
              <a:t>全学年共通</a:t>
            </a:r>
            <a:endParaRPr lang="en-US" altLang="ja-JP" sz="9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■はさみ　■のり　■探検バック　■ネームペン　■フェルトペン　■セロハンテープ</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■色鉛筆（クーピー可）</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lgn="ct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三角定規・分度器は透明なもの。</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その他については</a:t>
            </a:r>
            <a:r>
              <a:rPr lang="ja-JP" altLang="en-US" sz="800" kern="0">
                <a:ln w="0"/>
                <a:solidFill>
                  <a:prstClr val="black"/>
                </a:solidFill>
                <a:latin typeface="UD デジタル 教科書体 N-R" panose="02020400000000000000" pitchFamily="17" charset="-128"/>
                <a:ea typeface="UD デジタル 教科書体 N-R" panose="02020400000000000000" pitchFamily="17" charset="-128"/>
              </a:rPr>
              <a:t>、学年だより等で</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、お知らせします。</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p:txBody>
      </p:sp>
      <p:sp>
        <p:nvSpPr>
          <p:cNvPr id="30" name="テキスト ボックス 29"/>
          <p:cNvSpPr txBox="1"/>
          <p:nvPr/>
        </p:nvSpPr>
        <p:spPr>
          <a:xfrm>
            <a:off x="3977186" y="3051502"/>
            <a:ext cx="1907178" cy="2262158"/>
          </a:xfrm>
          <a:prstGeom prst="rect">
            <a:avLst/>
          </a:prstGeom>
          <a:noFill/>
          <a:ln>
            <a:solidFill>
              <a:srgbClr val="FF0000"/>
            </a:solidFill>
          </a:ln>
        </p:spPr>
        <p:txBody>
          <a:bodyPr wrap="square" rtlCol="0">
            <a:spAutoFit/>
          </a:bodyPr>
          <a:lstStyle/>
          <a:p>
            <a:pPr lvl="0"/>
            <a:r>
              <a:rPr lang="ja-JP" altLang="en-US" sz="1200" kern="0" dirty="0">
                <a:ln w="0"/>
                <a:solidFill>
                  <a:prstClr val="black"/>
                </a:solidFill>
                <a:latin typeface="UD デジタル 教科書体 N-B" panose="02020700000000000000" pitchFamily="17" charset="-128"/>
                <a:ea typeface="UD デジタル 教科書体 N-B" panose="02020700000000000000" pitchFamily="17" charset="-128"/>
              </a:rPr>
              <a:t>ノートをそろえています</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各学年で使用するノート</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lgn="ct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lgn="ct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lgn="ct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lgn="ct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その他のノートについては、学年　</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だより等でお知らせします。</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実態に合わせて変更もあります。</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p:txBody>
      </p:sp>
      <p:sp>
        <p:nvSpPr>
          <p:cNvPr id="32" name="テキスト ボックス 31"/>
          <p:cNvSpPr txBox="1"/>
          <p:nvPr/>
        </p:nvSpPr>
        <p:spPr>
          <a:xfrm>
            <a:off x="6322423" y="2774863"/>
            <a:ext cx="1907178" cy="1261884"/>
          </a:xfrm>
          <a:prstGeom prst="rect">
            <a:avLst/>
          </a:prstGeom>
          <a:noFill/>
          <a:ln>
            <a:solidFill>
              <a:srgbClr val="FF0000"/>
            </a:solidFill>
          </a:ln>
        </p:spPr>
        <p:txBody>
          <a:bodyPr wrap="square" rtlCol="0">
            <a:spAutoFit/>
          </a:bodyPr>
          <a:lstStyle/>
          <a:p>
            <a:pPr lvl="0" algn="ctr"/>
            <a:r>
              <a:rPr lang="ja-JP" altLang="en-US" sz="1200" kern="0" dirty="0">
                <a:ln w="0"/>
                <a:solidFill>
                  <a:prstClr val="black"/>
                </a:solidFill>
                <a:latin typeface="UD デジタル 教科書体 N-B" panose="02020700000000000000" pitchFamily="17" charset="-128"/>
                <a:ea typeface="UD デジタル 教科書体 N-B" panose="02020700000000000000" pitchFamily="17" charset="-128"/>
              </a:rPr>
              <a:t>学級の時間　</a:t>
            </a:r>
            <a:r>
              <a:rPr lang="en-US" altLang="ja-JP" sz="1100" kern="0" dirty="0">
                <a:ln w="0"/>
                <a:solidFill>
                  <a:prstClr val="black"/>
                </a:solidFill>
                <a:latin typeface="UD デジタル 教科書体 N-R" panose="02020400000000000000" pitchFamily="17" charset="-128"/>
                <a:ea typeface="UD デジタル 教科書体 N-R" panose="02020400000000000000" pitchFamily="17" charset="-128"/>
              </a:rPr>
              <a:t>8:05</a:t>
            </a:r>
            <a:r>
              <a:rPr lang="ja-JP" altLang="en-US" sz="11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en-US" altLang="ja-JP" sz="1100" kern="0" dirty="0">
                <a:ln w="0"/>
                <a:solidFill>
                  <a:prstClr val="black"/>
                </a:solidFill>
                <a:latin typeface="UD デジタル 教科書体 N-R" panose="02020400000000000000" pitchFamily="17" charset="-128"/>
                <a:ea typeface="UD デジタル 教科書体 N-R" panose="02020400000000000000" pitchFamily="17" charset="-128"/>
              </a:rPr>
              <a:t>8:25</a:t>
            </a:r>
          </a:p>
          <a:p>
            <a:pPr lvl="0"/>
            <a:r>
              <a:rPr lang="ja-JP" altLang="en-US" sz="1000" kern="0" dirty="0">
                <a:ln w="0"/>
                <a:solidFill>
                  <a:prstClr val="black"/>
                </a:solidFill>
                <a:latin typeface="HG創英角ｺﾞｼｯｸUB" panose="020B0909000000000000" pitchFamily="49" charset="-128"/>
                <a:ea typeface="HG創英角ｺﾞｼｯｸUB" panose="020B0909000000000000" pitchFamily="49" charset="-128"/>
              </a:rPr>
              <a:t>■朝の会、学習または読書</a:t>
            </a:r>
            <a:endParaRPr lang="en-US" altLang="ja-JP" sz="1000" kern="0" dirty="0">
              <a:ln w="0"/>
              <a:solidFill>
                <a:prstClr val="black"/>
              </a:solidFill>
              <a:latin typeface="HG創英角ｺﾞｼｯｸUB" panose="020B0909000000000000" pitchFamily="49" charset="-128"/>
              <a:ea typeface="HG創英角ｺﾞｼｯｸUB" panose="020B0909000000000000" pitchFamily="49" charset="-128"/>
            </a:endParaRP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学年の実態に応じて、漢字や計算練習等を中心に取り組みます。</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家庭から持ってきた本、図書館から借りた本、学級文庫の本を読みます。</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必読書を推奨します。</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マンガ・ゲーム攻略本は不可</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p:txBody>
      </p:sp>
      <p:sp>
        <p:nvSpPr>
          <p:cNvPr id="33" name="テキスト ボックス 32"/>
          <p:cNvSpPr txBox="1"/>
          <p:nvPr/>
        </p:nvSpPr>
        <p:spPr>
          <a:xfrm>
            <a:off x="8277501" y="2787793"/>
            <a:ext cx="1907178" cy="2316019"/>
          </a:xfrm>
          <a:prstGeom prst="rect">
            <a:avLst/>
          </a:prstGeom>
          <a:noFill/>
          <a:ln>
            <a:solidFill>
              <a:srgbClr val="FF0000"/>
            </a:solidFill>
          </a:ln>
        </p:spPr>
        <p:txBody>
          <a:bodyPr wrap="square" rtlCol="0">
            <a:spAutoFit/>
          </a:bodyPr>
          <a:lstStyle/>
          <a:p>
            <a:pPr lvl="0" algn="ctr"/>
            <a:r>
              <a:rPr lang="ja-JP" altLang="en-US" sz="1200" kern="0" dirty="0">
                <a:ln w="0"/>
                <a:solidFill>
                  <a:prstClr val="black"/>
                </a:solidFill>
                <a:latin typeface="UD デジタル 教科書体 N-B" panose="02020700000000000000" pitchFamily="17" charset="-128"/>
                <a:ea typeface="UD デジタル 教科書体 N-B" panose="02020700000000000000" pitchFamily="17" charset="-128"/>
              </a:rPr>
              <a:t>家庭学習</a:t>
            </a:r>
            <a:endParaRPr lang="en-US" altLang="ja-JP" sz="12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ja-JP" altLang="en-US" sz="1100" kern="0" dirty="0">
                <a:ln w="0"/>
                <a:solidFill>
                  <a:prstClr val="black"/>
                </a:solidFill>
                <a:latin typeface="UD デジタル 教科書体 N-B" panose="02020700000000000000" pitchFamily="17" charset="-128"/>
                <a:ea typeface="UD デジタル 教科書体 N-B" panose="02020700000000000000" pitchFamily="17" charset="-128"/>
              </a:rPr>
              <a:t>■</a:t>
            </a:r>
            <a:r>
              <a:rPr lang="ja-JP" altLang="en-US" sz="1050" kern="0" dirty="0">
                <a:ln w="0"/>
                <a:solidFill>
                  <a:prstClr val="black"/>
                </a:solidFill>
                <a:latin typeface="HG創英角ｺﾞｼｯｸUB" panose="020B0909000000000000" pitchFamily="49" charset="-128"/>
                <a:ea typeface="HG創英角ｺﾞｼｯｸUB" panose="020B0909000000000000" pitchFamily="49" charset="-128"/>
              </a:rPr>
              <a:t>宿題</a:t>
            </a:r>
            <a:endParaRPr lang="en-US" altLang="ja-JP" sz="1050" kern="0" dirty="0">
              <a:ln w="0"/>
              <a:solidFill>
                <a:prstClr val="black"/>
              </a:solidFill>
              <a:latin typeface="HG創英角ｺﾞｼｯｸUB" panose="020B0909000000000000" pitchFamily="49" charset="-128"/>
              <a:ea typeface="HG創英角ｺﾞｼｯｸUB" panose="020B0909000000000000" pitchFamily="49" charset="-128"/>
            </a:endParaRP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基礎的・基本的な学習内容の習　熟のため、宿題を出します。必ずやりましょう。</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学校で点検します。</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50" kern="0" dirty="0">
                <a:ln w="0"/>
                <a:solidFill>
                  <a:prstClr val="black"/>
                </a:solidFill>
                <a:latin typeface="HG創英角ｺﾞｼｯｸUB" panose="020B0909000000000000" pitchFamily="49" charset="-128"/>
                <a:ea typeface="HG創英角ｺﾞｼｯｸUB" panose="020B0909000000000000" pitchFamily="49" charset="-128"/>
              </a:rPr>
              <a:t>■自主学習</a:t>
            </a:r>
            <a:endParaRPr lang="en-US" altLang="ja-JP" sz="1050" kern="0" dirty="0">
              <a:ln w="0"/>
              <a:solidFill>
                <a:prstClr val="black"/>
              </a:solidFill>
              <a:latin typeface="HG創英角ｺﾞｼｯｸUB" panose="020B0909000000000000" pitchFamily="49" charset="-128"/>
              <a:ea typeface="HG創英角ｺﾞｼｯｸUB" panose="020B0909000000000000" pitchFamily="49" charset="-128"/>
            </a:endParaRPr>
          </a:p>
          <a:p>
            <a:pPr lvl="0"/>
            <a:endParaRPr lang="en-US" altLang="ja-JP" sz="2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自主学習に積極的に取り組みましょう。高学年になると自主学習の時間の比率が増えていきます。</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まる付けは自分・家庭でします。</a:t>
            </a: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◎学習時間の目標</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宿題も含む</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全学年</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時間（学年</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×10</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分＋</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10</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15</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分）</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例３年生</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×10</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分＋</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15</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分＝</a:t>
            </a:r>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45</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分程度</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p:txBody>
      </p:sp>
      <p:sp>
        <p:nvSpPr>
          <p:cNvPr id="34" name="テキスト ボックス 33"/>
          <p:cNvSpPr txBox="1"/>
          <p:nvPr/>
        </p:nvSpPr>
        <p:spPr>
          <a:xfrm>
            <a:off x="10254346" y="2806483"/>
            <a:ext cx="1907178" cy="2054409"/>
          </a:xfrm>
          <a:prstGeom prst="rect">
            <a:avLst/>
          </a:prstGeom>
          <a:noFill/>
          <a:ln>
            <a:solidFill>
              <a:srgbClr val="FF0000"/>
            </a:solidFill>
          </a:ln>
        </p:spPr>
        <p:txBody>
          <a:bodyPr wrap="square" rtlCol="0">
            <a:spAutoFit/>
          </a:bodyPr>
          <a:lstStyle/>
          <a:p>
            <a:pPr lvl="0" algn="ctr"/>
            <a:r>
              <a:rPr lang="ja-JP" altLang="en-US" sz="1100" kern="0" dirty="0">
                <a:ln w="0"/>
                <a:solidFill>
                  <a:prstClr val="black"/>
                </a:solidFill>
                <a:latin typeface="UD デジタル 教科書体 N-B" panose="02020700000000000000" pitchFamily="17" charset="-128"/>
                <a:ea typeface="UD デジタル 教科書体 N-B" panose="02020700000000000000" pitchFamily="17" charset="-128"/>
              </a:rPr>
              <a:t>早寝早起き朝ごはん</a:t>
            </a:r>
            <a:endParaRPr lang="en-US" altLang="ja-JP" sz="11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ja-JP" altLang="en-US" sz="1050" kern="0" dirty="0">
                <a:ln w="0"/>
                <a:solidFill>
                  <a:prstClr val="black"/>
                </a:solidFill>
                <a:latin typeface="HGS創英角ｺﾞｼｯｸUB" panose="020B0900000000000000" pitchFamily="50" charset="-128"/>
                <a:ea typeface="HGS創英角ｺﾞｼｯｸUB" panose="020B0900000000000000" pitchFamily="50" charset="-128"/>
              </a:rPr>
              <a:t>朝ごはんは脳のエネルギー</a:t>
            </a:r>
            <a:endParaRPr lang="en-US" altLang="ja-JP" sz="1050" kern="0" dirty="0">
              <a:ln w="0"/>
              <a:solidFill>
                <a:prstClr val="black"/>
              </a:solidFill>
              <a:latin typeface="HGS創英角ｺﾞｼｯｸUB" panose="020B0900000000000000" pitchFamily="50" charset="-128"/>
              <a:ea typeface="HGS創英角ｺﾞｼｯｸUB" panose="020B0900000000000000" pitchFamily="50" charset="-128"/>
            </a:endParaRP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登校直後から体調不良を訴える子がいます。</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朝食を抜くと、頭がさえず、体温も上がらないことがあります。必ず朝食をとってから登校させてください。</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lgn="ctr"/>
            <a:r>
              <a:rPr lang="ja-JP" altLang="en-US" sz="1100" kern="0" dirty="0">
                <a:ln w="0"/>
                <a:solidFill>
                  <a:prstClr val="black"/>
                </a:solidFill>
                <a:latin typeface="HGS創英角ｺﾞｼｯｸUB" panose="020B0900000000000000" pitchFamily="50" charset="-128"/>
                <a:ea typeface="HGS創英角ｺﾞｼｯｸUB" panose="020B0900000000000000" pitchFamily="50" charset="-128"/>
              </a:rPr>
              <a:t>ルールや時間を決めて</a:t>
            </a:r>
            <a:endParaRPr lang="en-US" altLang="ja-JP" sz="1100" kern="0" dirty="0">
              <a:ln w="0"/>
              <a:solidFill>
                <a:prstClr val="black"/>
              </a:solidFill>
              <a:latin typeface="HGS創英角ｺﾞｼｯｸUB" panose="020B0900000000000000" pitchFamily="50" charset="-128"/>
              <a:ea typeface="HGS創英角ｺﾞｼｯｸUB" panose="020B0900000000000000" pitchFamily="50" charset="-128"/>
            </a:endParaRPr>
          </a:p>
          <a:p>
            <a:pPr lvl="0"/>
            <a:r>
              <a:rPr lang="ja-JP" altLang="en-US" sz="900" kern="0" dirty="0">
                <a:ln w="0"/>
                <a:solidFill>
                  <a:prstClr val="black"/>
                </a:solidFill>
                <a:latin typeface="HGS創英角ｺﾞｼｯｸUB" panose="020B0900000000000000" pitchFamily="50" charset="-128"/>
                <a:ea typeface="HGS創英角ｺﾞｼｯｸUB" panose="020B0900000000000000" pitchFamily="50" charset="-128"/>
              </a:rPr>
              <a:t>ゲーム・パソコン・スマホなど</a:t>
            </a:r>
            <a:endParaRPr lang="en-US" altLang="ja-JP" sz="900" kern="0" dirty="0">
              <a:ln w="0"/>
              <a:solidFill>
                <a:prstClr val="black"/>
              </a:solidFill>
              <a:latin typeface="HGS創英角ｺﾞｼｯｸUB" panose="020B0900000000000000" pitchFamily="50" charset="-128"/>
              <a:ea typeface="HGS創英角ｺﾞｼｯｸUB" panose="020B0900000000000000" pitchFamily="50" charset="-128"/>
            </a:endParaRPr>
          </a:p>
          <a:p>
            <a:pPr lvl="0"/>
            <a:r>
              <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規則正しい生活習慣とともに、</a:t>
            </a:r>
            <a:r>
              <a:rPr lang="ja-JP" altLang="en-US" sz="800" b="1" u="sng" kern="0" dirty="0">
                <a:ln w="0"/>
                <a:solidFill>
                  <a:srgbClr val="FF0000"/>
                </a:solidFill>
                <a:latin typeface="UD デジタル 教科書体 N-R" panose="02020400000000000000" pitchFamily="17" charset="-128"/>
                <a:ea typeface="UD デジタル 教科書体 N-R" panose="02020400000000000000" pitchFamily="17" charset="-128"/>
              </a:rPr>
              <a:t>家庭で、情報端末の使用やゲーム等の遊び方についてのルールも決めましょう。</a:t>
            </a:r>
            <a:endParaRPr lang="en-US" altLang="ja-JP" sz="800" b="1" kern="0" dirty="0">
              <a:ln w="0"/>
              <a:solidFill>
                <a:srgbClr val="FF0000"/>
              </a:solidFill>
              <a:latin typeface="UD デジタル 教科書体 N-R" panose="02020400000000000000" pitchFamily="17" charset="-128"/>
              <a:ea typeface="UD デジタル 教科書体 N-R" panose="02020400000000000000" pitchFamily="17" charset="-128"/>
            </a:endParaRPr>
          </a:p>
        </p:txBody>
      </p:sp>
      <p:sp>
        <p:nvSpPr>
          <p:cNvPr id="26" name="テキスト ボックス 25"/>
          <p:cNvSpPr txBox="1"/>
          <p:nvPr/>
        </p:nvSpPr>
        <p:spPr>
          <a:xfrm>
            <a:off x="3971106" y="5345555"/>
            <a:ext cx="1907178" cy="1492716"/>
          </a:xfrm>
          <a:prstGeom prst="rect">
            <a:avLst/>
          </a:prstGeom>
          <a:noFill/>
          <a:ln>
            <a:solidFill>
              <a:srgbClr val="0070C0"/>
            </a:solidFill>
          </a:ln>
        </p:spPr>
        <p:txBody>
          <a:bodyPr wrap="square" rtlCol="0">
            <a:spAutoFit/>
          </a:bodyPr>
          <a:lstStyle/>
          <a:p>
            <a:pPr lvl="0" algn="ctr"/>
            <a:r>
              <a:rPr lang="ja-JP" altLang="en-US" sz="1200" kern="0" dirty="0">
                <a:ln w="0"/>
                <a:solidFill>
                  <a:prstClr val="black"/>
                </a:solidFill>
                <a:latin typeface="UD デジタル 教科書体 N-B" panose="02020700000000000000" pitchFamily="17" charset="-128"/>
                <a:ea typeface="UD デジタル 教科書体 N-B" panose="02020700000000000000" pitchFamily="17" charset="-128"/>
              </a:rPr>
              <a:t>学校図書館の利用</a:t>
            </a:r>
            <a:endParaRPr lang="en-US" altLang="ja-JP" sz="12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ja-JP" altLang="en-US" sz="1000" kern="0" dirty="0">
                <a:ln w="0"/>
                <a:solidFill>
                  <a:prstClr val="black"/>
                </a:solidFill>
                <a:latin typeface="UD デジタル 教科書体 N-B" panose="02020700000000000000" pitchFamily="17" charset="-128"/>
                <a:ea typeface="UD デジタル 教科書体 N-B" panose="02020700000000000000" pitchFamily="17" charset="-128"/>
              </a:rPr>
              <a:t>利用時間　登校～下校　</a:t>
            </a:r>
            <a:endParaRPr lang="en-US" altLang="ja-JP" sz="10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ja-JP" altLang="en-US" sz="1000" kern="0" dirty="0">
                <a:ln w="0"/>
                <a:solidFill>
                  <a:prstClr val="black"/>
                </a:solidFill>
                <a:latin typeface="UD デジタル 教科書体 N-B" panose="02020700000000000000" pitchFamily="17" charset="-128"/>
                <a:ea typeface="UD デジタル 教科書体 N-B" panose="02020700000000000000" pitchFamily="17" charset="-128"/>
              </a:rPr>
              <a:t>貸出冊数　２冊１週間</a:t>
            </a:r>
            <a:endParaRPr lang="en-US" altLang="ja-JP" sz="10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ja-JP" altLang="en-US" sz="1000" kern="0" dirty="0">
                <a:ln w="0"/>
                <a:solidFill>
                  <a:prstClr val="black"/>
                </a:solidFill>
                <a:latin typeface="UD デジタル 教科書体 N-B" panose="02020700000000000000" pitchFamily="17" charset="-128"/>
                <a:ea typeface="UD デジタル 教科書体 N-B" panose="02020700000000000000" pitchFamily="17" charset="-128"/>
              </a:rPr>
              <a:t>　　　　　長期休業は３冊</a:t>
            </a:r>
            <a:endParaRPr lang="en-US" altLang="ja-JP" sz="12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貸し出しカードを持って図書室に行き、</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本を選んだら図書委員または司書さんに渡してバーコードを読み取ってもらい、本を借ります。</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本を大切に扱えるよう、低・中学年は図</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書バックを利用します。</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図書室はマナーを守って利用します。</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p:txBody>
      </p:sp>
      <p:sp>
        <p:nvSpPr>
          <p:cNvPr id="28" name="テキスト ボックス 27"/>
          <p:cNvSpPr txBox="1"/>
          <p:nvPr/>
        </p:nvSpPr>
        <p:spPr>
          <a:xfrm>
            <a:off x="6334128" y="4156740"/>
            <a:ext cx="1885404" cy="2400657"/>
          </a:xfrm>
          <a:prstGeom prst="rect">
            <a:avLst/>
          </a:prstGeom>
          <a:noFill/>
          <a:ln>
            <a:solidFill>
              <a:srgbClr val="0070C0"/>
            </a:solidFill>
          </a:ln>
        </p:spPr>
        <p:txBody>
          <a:bodyPr wrap="square" rtlCol="0">
            <a:spAutoFit/>
          </a:bodyPr>
          <a:lstStyle/>
          <a:p>
            <a:pPr lvl="0" algn="ctr"/>
            <a:r>
              <a:rPr lang="ja-JP" altLang="en-US" sz="1200" kern="0">
                <a:ln w="0"/>
                <a:solidFill>
                  <a:prstClr val="black"/>
                </a:solidFill>
                <a:latin typeface="UD デジタル 教科書体 N-B" panose="02020700000000000000" pitchFamily="17" charset="-128"/>
                <a:ea typeface="UD デジタル 教科書体 N-B" panose="02020700000000000000" pitchFamily="17" charset="-128"/>
              </a:rPr>
              <a:t>令和７年度</a:t>
            </a:r>
            <a:r>
              <a:rPr lang="ja-JP" altLang="en-US" sz="1200" kern="0" dirty="0">
                <a:ln w="0"/>
                <a:solidFill>
                  <a:prstClr val="black"/>
                </a:solidFill>
                <a:latin typeface="UD デジタル 教科書体 N-B" panose="02020700000000000000" pitchFamily="17" charset="-128"/>
                <a:ea typeface="UD デジタル 教科書体 N-B" panose="02020700000000000000" pitchFamily="17" charset="-128"/>
              </a:rPr>
              <a:t>の主な行事</a:t>
            </a:r>
            <a:r>
              <a:rPr lang="ja-JP" altLang="en-US" sz="1000" kern="0" dirty="0">
                <a:ln w="0"/>
                <a:solidFill>
                  <a:prstClr val="black"/>
                </a:solidFill>
                <a:latin typeface="UD デジタル 教科書体 N-B" panose="02020700000000000000" pitchFamily="17" charset="-128"/>
                <a:ea typeface="UD デジタル 教科書体 N-B" panose="02020700000000000000" pitchFamily="17" charset="-128"/>
              </a:rPr>
              <a:t>　</a:t>
            </a:r>
            <a:endParaRPr lang="en-US" altLang="ja-JP" sz="10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ja-JP" altLang="en-US" sz="900" b="1" kern="0" dirty="0">
                <a:ln w="0"/>
                <a:solidFill>
                  <a:prstClr val="black"/>
                </a:solidFill>
                <a:latin typeface="HG創英角ｺﾞｼｯｸUB" panose="020B0909000000000000" pitchFamily="49" charset="-128"/>
                <a:ea typeface="HG創英角ｺﾞｼｯｸUB" panose="020B0909000000000000" pitchFamily="49" charset="-128"/>
              </a:rPr>
              <a:t>■１学期</a:t>
            </a:r>
            <a:endParaRPr lang="en-US" altLang="ja-JP" sz="900" b="1" kern="0" dirty="0">
              <a:ln w="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○始業式　 </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4</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月 </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8</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（火）</a:t>
            </a:r>
            <a:endPar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○入学式　 </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4</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10</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木）</a:t>
            </a:r>
          </a:p>
          <a:p>
            <a:pPr lvl="0"/>
            <a:r>
              <a:rPr lang="zh-CN"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○修学旅行</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6</a:t>
            </a:r>
            <a:r>
              <a:rPr lang="zh-CN"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5</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zh-CN"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木</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zh-CN"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6</a:t>
            </a:r>
            <a:r>
              <a:rPr lang="zh-CN"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zh-CN"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金</a:t>
            </a:r>
            <a:r>
              <a:rPr lang="en-US" altLang="zh-CN" sz="900" b="1" kern="0" dirty="0">
                <a:ln w="0"/>
                <a:solidFill>
                  <a:prstClr val="black"/>
                </a:solidFill>
                <a:latin typeface="UD デジタル 教科書体 N-R" panose="02020400000000000000" pitchFamily="17" charset="-128"/>
                <a:ea typeface="UD デジタル 教科書体 N-R" panose="02020400000000000000" pitchFamily="17" charset="-128"/>
              </a:rPr>
              <a:t>)</a:t>
            </a:r>
          </a:p>
          <a:p>
            <a:pPr lvl="0"/>
            <a:r>
              <a:rPr lang="zh-TW"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○終業式　</a:t>
            </a:r>
            <a:r>
              <a:rPr lang="en-US" altLang="zh-TW" sz="900" b="1" kern="0" dirty="0">
                <a:ln w="0"/>
                <a:solidFill>
                  <a:prstClr val="black"/>
                </a:solidFill>
                <a:latin typeface="UD デジタル 教科書体 N-R" panose="02020400000000000000" pitchFamily="17" charset="-128"/>
                <a:ea typeface="UD デジタル 教科書体 N-R" panose="02020400000000000000" pitchFamily="17" charset="-128"/>
              </a:rPr>
              <a:t>10</a:t>
            </a:r>
            <a:r>
              <a:rPr lang="zh-TW"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10</a:t>
            </a:r>
            <a:r>
              <a:rPr lang="zh-TW"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zh-TW"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金）</a:t>
            </a:r>
            <a:endParaRPr lang="en-US" altLang="zh-TW" sz="900" b="1"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zh-TW" sz="7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夏休み</a:t>
            </a:r>
            <a:r>
              <a:rPr lang="zh-TW"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　</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7</a:t>
            </a:r>
            <a:r>
              <a:rPr lang="zh-TW"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19</a:t>
            </a:r>
            <a:r>
              <a:rPr lang="zh-TW"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zh-TW" sz="7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土</a:t>
            </a:r>
            <a:r>
              <a:rPr lang="en-US" altLang="zh-TW" sz="7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zh-TW"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8</a:t>
            </a:r>
            <a:r>
              <a:rPr lang="zh-TW"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29</a:t>
            </a:r>
            <a:r>
              <a:rPr lang="zh-TW"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zh-TW" sz="7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金</a:t>
            </a:r>
            <a:r>
              <a:rPr lang="zh-TW"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a:t>
            </a:r>
          </a:p>
          <a:p>
            <a:pPr lvl="0"/>
            <a:r>
              <a:rPr lang="ja-JP" altLang="en-US" sz="900" b="1" kern="0" dirty="0">
                <a:ln w="0"/>
                <a:solidFill>
                  <a:prstClr val="black"/>
                </a:solidFill>
                <a:latin typeface="HG創英角ｺﾞｼｯｸUB" panose="020B0909000000000000" pitchFamily="49" charset="-128"/>
                <a:ea typeface="HG創英角ｺﾞｼｯｸUB" panose="020B0909000000000000" pitchFamily="49" charset="-128"/>
              </a:rPr>
              <a:t>■２学期</a:t>
            </a:r>
            <a:endParaRPr lang="en-US" altLang="ja-JP" sz="900" b="1" kern="0" dirty="0">
              <a:ln w="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○始業式　</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10</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16</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木）</a:t>
            </a:r>
            <a:endPar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○運動会　</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10</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25</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土</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a:t>
            </a:r>
          </a:p>
          <a:p>
            <a:pPr lvl="0"/>
            <a:r>
              <a:rPr lang="zh-TW"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〇</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1</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en-US" altLang="zh-TW" sz="900" b="1" kern="0" dirty="0">
                <a:ln w="0"/>
                <a:solidFill>
                  <a:prstClr val="black"/>
                </a:solidFill>
                <a:latin typeface="UD デジタル 教科書体 N-R" panose="02020400000000000000" pitchFamily="17" charset="-128"/>
                <a:ea typeface="UD デジタル 教科書体 N-R" panose="02020400000000000000" pitchFamily="17" charset="-128"/>
              </a:rPr>
              <a:t>2</a:t>
            </a:r>
            <a:r>
              <a:rPr lang="zh-TW"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年遠足</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11</a:t>
            </a:r>
            <a:r>
              <a:rPr lang="zh-TW"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7</a:t>
            </a:r>
            <a:r>
              <a:rPr lang="zh-TW"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金</a:t>
            </a:r>
            <a:r>
              <a:rPr lang="zh-TW"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a:t>
            </a:r>
          </a:p>
          <a:p>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〇</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3</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4</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年遠足</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11</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14</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金）</a:t>
            </a:r>
            <a:endPar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endParaRPr>
          </a:p>
          <a:p>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○宿泊学習</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12</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8(</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10</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水</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a:t>
            </a:r>
          </a:p>
          <a:p>
            <a:pPr lvl="0"/>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○卒業式　 </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3</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19</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木）</a:t>
            </a:r>
            <a:endPar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○修了式　 </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3</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24</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b="1" kern="0" dirty="0">
                <a:ln w="0"/>
                <a:solidFill>
                  <a:prstClr val="black"/>
                </a:solidFill>
                <a:latin typeface="UD デジタル 教科書体 N-R" panose="02020400000000000000" pitchFamily="17" charset="-128"/>
                <a:ea typeface="UD デジタル 教科書体 N-R" panose="02020400000000000000" pitchFamily="17" charset="-128"/>
              </a:rPr>
              <a:t>火）</a:t>
            </a:r>
            <a:endParaRPr lang="en-US" altLang="ja-JP" sz="900" b="1"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冬休み　</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12</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26</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金</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1</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7</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水）</a:t>
            </a:r>
            <a:endPar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春休み　</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3</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25</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日</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火</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4</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月</a:t>
            </a:r>
            <a:r>
              <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rPr>
              <a:t>7</a:t>
            </a:r>
            <a:r>
              <a:rPr lang="ja-JP" altLang="en-US" sz="700" b="1" kern="0" dirty="0">
                <a:ln w="0"/>
                <a:solidFill>
                  <a:prstClr val="black"/>
                </a:solidFill>
                <a:latin typeface="UD デジタル 教科書体 N-R" panose="02020400000000000000" pitchFamily="17" charset="-128"/>
                <a:ea typeface="UD デジタル 教科書体 N-R" panose="02020400000000000000" pitchFamily="17" charset="-128"/>
              </a:rPr>
              <a:t>日（火）</a:t>
            </a:r>
            <a:endParaRPr lang="en-US" altLang="ja-JP" sz="700" b="1" kern="0" dirty="0">
              <a:ln w="0"/>
              <a:solidFill>
                <a:prstClr val="black"/>
              </a:solidFill>
              <a:latin typeface="UD デジタル 教科書体 N-R" panose="02020400000000000000" pitchFamily="17" charset="-128"/>
              <a:ea typeface="UD デジタル 教科書体 N-R" panose="02020400000000000000" pitchFamily="17" charset="-128"/>
            </a:endParaRPr>
          </a:p>
        </p:txBody>
      </p:sp>
      <p:sp>
        <p:nvSpPr>
          <p:cNvPr id="36" name="テキスト ボックス 35"/>
          <p:cNvSpPr txBox="1"/>
          <p:nvPr/>
        </p:nvSpPr>
        <p:spPr>
          <a:xfrm>
            <a:off x="8290564" y="5142238"/>
            <a:ext cx="1907178" cy="1677382"/>
          </a:xfrm>
          <a:prstGeom prst="rect">
            <a:avLst/>
          </a:prstGeom>
          <a:noFill/>
          <a:ln>
            <a:solidFill>
              <a:srgbClr val="0070C0"/>
            </a:solidFill>
          </a:ln>
        </p:spPr>
        <p:txBody>
          <a:bodyPr wrap="square" rtlCol="0">
            <a:spAutoFit/>
          </a:bodyPr>
          <a:lstStyle/>
          <a:p>
            <a:pPr lvl="0" algn="ctr"/>
            <a:r>
              <a:rPr lang="ja-JP" altLang="en-US" sz="1100" kern="0" dirty="0">
                <a:ln w="0"/>
                <a:solidFill>
                  <a:prstClr val="black"/>
                </a:solidFill>
                <a:latin typeface="UD デジタル 教科書体 N-B" panose="02020700000000000000" pitchFamily="17" charset="-128"/>
                <a:ea typeface="UD デジタル 教科書体 N-B" panose="02020700000000000000" pitchFamily="17" charset="-128"/>
              </a:rPr>
              <a:t>けがをして病院に行ったら</a:t>
            </a:r>
            <a:endParaRPr lang="en-US" altLang="ja-JP" sz="1100" b="1"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800" kern="0" dirty="0">
                <a:ln w="0"/>
                <a:solidFill>
                  <a:prstClr val="black"/>
                </a:solidFill>
                <a:latin typeface="HG創英角ｺﾞｼｯｸUB" panose="020B0909000000000000" pitchFamily="49" charset="-128"/>
                <a:ea typeface="HG創英角ｺﾞｼｯｸUB" panose="020B0909000000000000" pitchFamily="49" charset="-128"/>
              </a:rPr>
              <a:t>■登校から下校までのけがは「日本スポーツ振興センター」対象となります。</a:t>
            </a:r>
            <a:endParaRPr lang="en-US" altLang="ja-JP" sz="800" kern="0" dirty="0">
              <a:ln w="0"/>
              <a:solidFill>
                <a:prstClr val="black"/>
              </a:solidFill>
              <a:latin typeface="HG創英角ｺﾞｼｯｸUB" panose="020B0909000000000000" pitchFamily="49" charset="-128"/>
              <a:ea typeface="HG創英角ｺﾞｼｯｸUB" panose="020B0909000000000000" pitchFamily="49" charset="-128"/>
            </a:endParaRPr>
          </a:p>
          <a:p>
            <a:pPr lvl="0"/>
            <a:r>
              <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けがをして病院にかかったら、担任にご連絡ください。手続きに必要な書類をお渡しします</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lgn="ctr"/>
            <a:r>
              <a:rPr lang="ja-JP" altLang="en-US" sz="1200" b="1" kern="0" dirty="0">
                <a:ln w="0"/>
                <a:solidFill>
                  <a:prstClr val="black"/>
                </a:solidFill>
                <a:latin typeface="UD デジタル 教科書体 N-R" panose="02020400000000000000" pitchFamily="17" charset="-128"/>
                <a:ea typeface="UD デジタル 教科書体 N-R" panose="02020400000000000000" pitchFamily="17" charset="-128"/>
              </a:rPr>
              <a:t>学校集金の口座振替は</a:t>
            </a:r>
            <a:endParaRPr lang="en-US" altLang="ja-JP" sz="1200" b="1"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HG創英角ｺﾞｼｯｸUB" panose="020B0909000000000000" pitchFamily="49" charset="-128"/>
                <a:ea typeface="HG創英角ｺﾞｼｯｸUB" panose="020B0909000000000000" pitchFamily="49" charset="-128"/>
              </a:rPr>
              <a:t>■毎月５日（４月～１月）</a:t>
            </a:r>
            <a:endParaRPr lang="en-US" altLang="ja-JP" sz="1000" kern="0" dirty="0">
              <a:ln w="0"/>
              <a:solidFill>
                <a:prstClr val="black"/>
              </a:solidFill>
              <a:latin typeface="HG創英角ｺﾞｼｯｸUB" panose="020B0909000000000000" pitchFamily="49" charset="-128"/>
              <a:ea typeface="HG創英角ｺﾞｼｯｸUB" panose="020B0909000000000000" pitchFamily="49" charset="-128"/>
            </a:endParaRPr>
          </a:p>
          <a:p>
            <a:pPr lvl="0"/>
            <a:r>
              <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諸経費の引き落としは</a:t>
            </a:r>
            <a:r>
              <a:rPr lang="ja-JP" altLang="en-US" sz="800" b="1" u="sng" kern="0" dirty="0">
                <a:ln w="0"/>
                <a:solidFill>
                  <a:srgbClr val="FF0000"/>
                </a:solidFill>
                <a:latin typeface="UD デジタル 教科書体 N-R" panose="02020400000000000000" pitchFamily="17" charset="-128"/>
                <a:ea typeface="UD デジタル 教科書体 N-R" panose="02020400000000000000" pitchFamily="17" charset="-128"/>
              </a:rPr>
              <a:t>毎月５日</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です。</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引き落とし日が土・日・祝日の場合は、　</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700" kern="0" dirty="0">
                <a:ln w="0"/>
                <a:solidFill>
                  <a:prstClr val="black"/>
                </a:solidFill>
                <a:latin typeface="UD デジタル 教科書体 N-R" panose="02020400000000000000" pitchFamily="17" charset="-128"/>
                <a:ea typeface="UD デジタル 教科書体 N-R" panose="02020400000000000000" pitchFamily="17" charset="-128"/>
              </a:rPr>
              <a:t>日にちがずれます。</a:t>
            </a:r>
            <a:endParaRPr lang="en-US" altLang="ja-JP" sz="700" kern="0" dirty="0">
              <a:ln w="0"/>
              <a:solidFill>
                <a:prstClr val="black"/>
              </a:solidFill>
              <a:latin typeface="UD デジタル 教科書体 N-R" panose="02020400000000000000" pitchFamily="17" charset="-128"/>
              <a:ea typeface="UD デジタル 教科書体 N-R" panose="02020400000000000000" pitchFamily="17" charset="-128"/>
            </a:endParaRPr>
          </a:p>
        </p:txBody>
      </p:sp>
      <p:sp>
        <p:nvSpPr>
          <p:cNvPr id="37" name="テキスト ボックス 36"/>
          <p:cNvSpPr txBox="1"/>
          <p:nvPr/>
        </p:nvSpPr>
        <p:spPr>
          <a:xfrm>
            <a:off x="8290564" y="811862"/>
            <a:ext cx="1907178" cy="1931298"/>
          </a:xfrm>
          <a:prstGeom prst="rect">
            <a:avLst/>
          </a:prstGeom>
          <a:noFill/>
          <a:ln>
            <a:solidFill>
              <a:srgbClr val="FFC000"/>
            </a:solidFill>
          </a:ln>
        </p:spPr>
        <p:txBody>
          <a:bodyPr wrap="square" rtlCol="0">
            <a:spAutoFit/>
          </a:bodyPr>
          <a:lstStyle/>
          <a:p>
            <a:pPr lvl="0" algn="ctr"/>
            <a:r>
              <a:rPr lang="ja-JP" altLang="en-US" sz="1200" kern="0" dirty="0">
                <a:ln w="0"/>
                <a:solidFill>
                  <a:prstClr val="black"/>
                </a:solidFill>
                <a:latin typeface="UD デジタル 教科書体 N-B" panose="02020700000000000000" pitchFamily="17" charset="-128"/>
                <a:ea typeface="UD デジタル 教科書体 N-B" panose="02020700000000000000" pitchFamily="17" charset="-128"/>
              </a:rPr>
              <a:t>持ち物</a:t>
            </a:r>
            <a:endParaRPr lang="en-US" altLang="ja-JP" sz="1200" kern="0" dirty="0">
              <a:ln w="0"/>
              <a:solidFill>
                <a:prstClr val="black"/>
              </a:solidFill>
              <a:latin typeface="UD デジタル 教科書体 N-B" panose="02020700000000000000" pitchFamily="17" charset="-128"/>
              <a:ea typeface="UD デジタル 教科書体 N-B" panose="02020700000000000000" pitchFamily="17"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■ランドセル・かばん</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両手が自由になるもの</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r>
              <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防犯ブザー以外はつけません。</a:t>
            </a:r>
            <a:endParaRPr lang="en-US" altLang="ja-JP" sz="900" kern="0" dirty="0">
              <a:ln w="0"/>
              <a:solidFill>
                <a:prstClr val="black"/>
              </a:solidFill>
              <a:latin typeface="UD デジタル 教科書体 N-R" panose="02020400000000000000" pitchFamily="17" charset="-128"/>
              <a:ea typeface="UD デジタル 教科書体 N-R" panose="02020400000000000000" pitchFamily="17" charset="-128"/>
            </a:endParaRPr>
          </a:p>
          <a:p>
            <a:r>
              <a:rPr lang="ja-JP" altLang="en-US" sz="900" kern="0" dirty="0">
                <a:ln w="0"/>
                <a:solidFill>
                  <a:prstClr val="black"/>
                </a:solidFill>
                <a:latin typeface="UD デジタル 教科書体 N-R" panose="02020400000000000000" pitchFamily="17" charset="-128"/>
                <a:ea typeface="UD デジタル 教科書体 N-R" panose="02020400000000000000" pitchFamily="17" charset="-128"/>
              </a:rPr>
              <a:t>キーホルダーやアクセサリーなど不要なものは付けないでください。トラブルの原因にもなります。</a:t>
            </a:r>
            <a:r>
              <a:rPr lang="ja-JP" altLang="en-US" sz="1050" kern="0" dirty="0">
                <a:ln w="0"/>
                <a:solidFill>
                  <a:prstClr val="black"/>
                </a:solidFill>
                <a:latin typeface="UD デジタル 教科書体 N-R" panose="02020400000000000000" pitchFamily="17" charset="-128"/>
                <a:ea typeface="UD デジタル 教科書体 N-R" panose="02020400000000000000" pitchFamily="17" charset="-128"/>
              </a:rPr>
              <a:t>　</a:t>
            </a:r>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　</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■ハンカチ・ティッシュ</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■連絡帳</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1200" b="1" kern="0" dirty="0">
                <a:ln w="0"/>
                <a:solidFill>
                  <a:srgbClr val="FF0000"/>
                </a:solidFill>
                <a:latin typeface="UD デジタル 教科書体 N-R" panose="02020400000000000000" pitchFamily="17" charset="-128"/>
                <a:ea typeface="UD デジタル 教科書体 N-R" panose="02020400000000000000" pitchFamily="17" charset="-128"/>
              </a:rPr>
              <a:t>※</a:t>
            </a:r>
            <a:r>
              <a:rPr lang="ja-JP" altLang="en-US" sz="1200" b="1" kern="0" dirty="0">
                <a:ln w="0"/>
                <a:solidFill>
                  <a:srgbClr val="FF0000"/>
                </a:solidFill>
                <a:latin typeface="UD デジタル 教科書体 N-R" panose="02020400000000000000" pitchFamily="17" charset="-128"/>
                <a:ea typeface="UD デジタル 教科書体 N-R" panose="02020400000000000000" pitchFamily="17" charset="-128"/>
              </a:rPr>
              <a:t>禁止しています</a:t>
            </a:r>
            <a:endParaRPr lang="en-US" altLang="ja-JP" sz="1200" b="1" kern="0" dirty="0">
              <a:ln w="0"/>
              <a:solidFill>
                <a:srgbClr val="FF0000"/>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■携帯電話　■お金</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kern="0" dirty="0">
                <a:ln w="0"/>
                <a:solidFill>
                  <a:prstClr val="black"/>
                </a:solidFill>
                <a:latin typeface="UD デジタル 教科書体 N-R" panose="02020400000000000000" pitchFamily="17" charset="-128"/>
                <a:ea typeface="UD デジタル 教科書体 N-R" panose="02020400000000000000" pitchFamily="17" charset="-128"/>
              </a:rPr>
              <a:t>■その他学習に必要ないもの</a:t>
            </a:r>
            <a:endParaRPr lang="en-US" altLang="ja-JP" sz="1000" kern="0" dirty="0">
              <a:ln w="0"/>
              <a:solidFill>
                <a:prstClr val="black"/>
              </a:solidFill>
              <a:latin typeface="UD デジタル 教科書体 N-R" panose="02020400000000000000" pitchFamily="17" charset="-128"/>
              <a:ea typeface="UD デジタル 教科書体 N-R" panose="02020400000000000000" pitchFamily="17" charset="-128"/>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0510" y="107965"/>
            <a:ext cx="624956" cy="605946"/>
          </a:xfrm>
          <a:prstGeom prst="rect">
            <a:avLst/>
          </a:prstGeom>
        </p:spPr>
      </p:pic>
      <p:sp>
        <p:nvSpPr>
          <p:cNvPr id="31" name="テキスト ボックス 30"/>
          <p:cNvSpPr txBox="1"/>
          <p:nvPr/>
        </p:nvSpPr>
        <p:spPr>
          <a:xfrm>
            <a:off x="1998619" y="4420997"/>
            <a:ext cx="1907178" cy="2177519"/>
          </a:xfrm>
          <a:prstGeom prst="rect">
            <a:avLst/>
          </a:prstGeom>
          <a:noFill/>
          <a:ln>
            <a:solidFill>
              <a:srgbClr val="0070C0"/>
            </a:solidFill>
          </a:ln>
        </p:spPr>
        <p:txBody>
          <a:bodyPr wrap="square" rtlCol="0">
            <a:spAutoFit/>
          </a:bodyPr>
          <a:lstStyle/>
          <a:p>
            <a:pPr lvl="0"/>
            <a:r>
              <a:rPr lang="ja-JP" altLang="en-US" sz="1000" b="1" kern="0" dirty="0">
                <a:ln w="0"/>
                <a:solidFill>
                  <a:srgbClr val="FF0000"/>
                </a:solidFill>
                <a:latin typeface="UD デジタル 教科書体 N-B" panose="02020700000000000000" pitchFamily="17" charset="-128"/>
                <a:ea typeface="UD デジタル 教科書体 N-B" panose="02020700000000000000" pitchFamily="17" charset="-128"/>
              </a:rPr>
              <a:t>マナーを守って大人が手本に</a:t>
            </a:r>
            <a:endParaRPr lang="en-US" altLang="ja-JP" sz="1000" b="1" kern="0" dirty="0">
              <a:ln w="0"/>
              <a:solidFill>
                <a:srgbClr val="FF0000"/>
              </a:solidFill>
              <a:latin typeface="UD デジタル 教科書体 N-B" panose="02020700000000000000" pitchFamily="17" charset="-128"/>
              <a:ea typeface="UD デジタル 教科書体 N-B" panose="02020700000000000000" pitchFamily="17" charset="-128"/>
            </a:endParaRPr>
          </a:p>
          <a:p>
            <a:pPr lvl="0"/>
            <a:r>
              <a:rPr lang="ja-JP" altLang="en-US" sz="1000" b="1" kern="0" dirty="0">
                <a:ln w="0"/>
                <a:solidFill>
                  <a:prstClr val="black"/>
                </a:solidFill>
                <a:latin typeface="UD デジタル 教科書体 N-R" panose="02020400000000000000" pitchFamily="17" charset="-128"/>
                <a:ea typeface="UD デジタル 教科書体 N-R" panose="02020400000000000000" pitchFamily="17" charset="-128"/>
              </a:rPr>
              <a:t>参観時の廊下等での過ごし方</a:t>
            </a:r>
            <a:r>
              <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廊下での声は授業の妨げとなります。教室内に入って参観してください。</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校内での携帯電話の使用は教室から離れた場所でお願いします。</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b="1" kern="0" dirty="0">
                <a:ln w="0"/>
                <a:solidFill>
                  <a:srgbClr val="FF0000"/>
                </a:solidFill>
                <a:latin typeface="UD デジタル 教科書体 N-R" panose="02020400000000000000" pitchFamily="17" charset="-128"/>
                <a:ea typeface="UD デジタル 教科書体 N-R" panose="02020400000000000000" pitchFamily="17" charset="-128"/>
              </a:rPr>
              <a:t>入校証の着用をお願いします</a:t>
            </a:r>
            <a:endParaRPr lang="en-US" altLang="ja-JP" sz="1000" b="1" kern="0" dirty="0">
              <a:ln w="0"/>
              <a:solidFill>
                <a:srgbClr val="FF0000"/>
              </a:solidFill>
              <a:latin typeface="UD デジタル 教科書体 N-R" panose="02020400000000000000" pitchFamily="17" charset="-128"/>
              <a:ea typeface="UD デジタル 教科書体 N-R" panose="02020400000000000000" pitchFamily="17" charset="-128"/>
            </a:endParaRPr>
          </a:p>
          <a:p>
            <a:pPr lvl="0"/>
            <a:r>
              <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800" kern="0" dirty="0">
                <a:ln w="0"/>
                <a:solidFill>
                  <a:prstClr val="black"/>
                </a:solidFill>
                <a:latin typeface="UD デジタル 教科書体 N-R" panose="02020400000000000000" pitchFamily="17" charset="-128"/>
                <a:ea typeface="UD デジタル 教科書体 N-R" panose="02020400000000000000" pitchFamily="17" charset="-128"/>
              </a:rPr>
              <a:t>来校の際には、学校で配付した入校証（名札）の着用をお願いします。</a:t>
            </a:r>
            <a:endParaRPr lang="en-US" altLang="ja-JP" sz="80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ja-JP" altLang="en-US" sz="1000" b="1" kern="0" dirty="0">
                <a:ln w="0"/>
                <a:solidFill>
                  <a:srgbClr val="FF0000"/>
                </a:solidFill>
                <a:latin typeface="UD デジタル 教科書体 N-R" panose="02020400000000000000" pitchFamily="17" charset="-128"/>
                <a:ea typeface="UD デジタル 教科書体 N-R" panose="02020400000000000000" pitchFamily="17" charset="-128"/>
              </a:rPr>
              <a:t>車での来校</a:t>
            </a:r>
            <a:endParaRPr lang="en-US" altLang="ja-JP" sz="1000" b="1" kern="0" dirty="0">
              <a:ln w="0"/>
              <a:solidFill>
                <a:srgbClr val="FF0000"/>
              </a:solidFill>
              <a:latin typeface="UD デジタル 教科書体 N-R" panose="02020400000000000000" pitchFamily="17" charset="-128"/>
              <a:ea typeface="UD デジタル 教科書体 N-R" panose="02020400000000000000" pitchFamily="17" charset="-128"/>
            </a:endParaRPr>
          </a:p>
          <a:p>
            <a:pPr lvl="0"/>
            <a:r>
              <a:rPr lang="en-US" altLang="ja-JP" sz="75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50" kern="0" dirty="0">
                <a:ln w="0"/>
                <a:solidFill>
                  <a:prstClr val="black"/>
                </a:solidFill>
                <a:latin typeface="UD デジタル 教科書体 N-R" panose="02020400000000000000" pitchFamily="17" charset="-128"/>
                <a:ea typeface="UD デジタル 教科書体 N-R" panose="02020400000000000000" pitchFamily="17" charset="-128"/>
              </a:rPr>
              <a:t>行事等の際には、コミセン駐車場を借りていますが、台数に制限があるため、来校は、徒歩・自転車等でお願いします。</a:t>
            </a:r>
            <a:endParaRPr lang="en-US" altLang="ja-JP" sz="750" kern="0" dirty="0">
              <a:ln w="0"/>
              <a:solidFill>
                <a:prstClr val="black"/>
              </a:solidFill>
              <a:latin typeface="UD デジタル 教科書体 N-R" panose="02020400000000000000" pitchFamily="17" charset="-128"/>
              <a:ea typeface="UD デジタル 教科書体 N-R" panose="02020400000000000000" pitchFamily="17" charset="-128"/>
            </a:endParaRPr>
          </a:p>
          <a:p>
            <a:pPr lvl="0"/>
            <a:r>
              <a:rPr lang="en-US" altLang="ja-JP" sz="750" kern="0" dirty="0">
                <a:ln w="0"/>
                <a:solidFill>
                  <a:prstClr val="black"/>
                </a:solidFill>
                <a:latin typeface="UD デジタル 教科書体 N-R" panose="02020400000000000000" pitchFamily="17" charset="-128"/>
                <a:ea typeface="UD デジタル 教科書体 N-R" panose="02020400000000000000" pitchFamily="17" charset="-128"/>
              </a:rPr>
              <a:t>※</a:t>
            </a:r>
            <a:r>
              <a:rPr lang="ja-JP" altLang="en-US" sz="750" kern="0" dirty="0">
                <a:ln w="0"/>
                <a:solidFill>
                  <a:prstClr val="black"/>
                </a:solidFill>
                <a:latin typeface="UD デジタル 教科書体 N-R" panose="02020400000000000000" pitchFamily="17" charset="-128"/>
                <a:ea typeface="UD デジタル 教科書体 N-R" panose="02020400000000000000" pitchFamily="17" charset="-128"/>
              </a:rPr>
              <a:t>児童の安全確保のため車での校舎前の通路は通り抜けを禁止しています。</a:t>
            </a:r>
            <a:endParaRPr lang="en-US" altLang="ja-JP" sz="750" kern="0" dirty="0">
              <a:ln w="0"/>
              <a:solidFill>
                <a:prstClr val="black"/>
              </a:solidFill>
              <a:latin typeface="UD デジタル 教科書体 N-R" panose="02020400000000000000" pitchFamily="17" charset="-128"/>
              <a:ea typeface="UD デジタル 教科書体 N-R" panose="02020400000000000000" pitchFamily="17" charset="-128"/>
            </a:endParaRPr>
          </a:p>
        </p:txBody>
      </p:sp>
      <p:pic>
        <p:nvPicPr>
          <p:cNvPr id="11" name="図 10"/>
          <p:cNvPicPr>
            <a:picLocks noChangeAspect="1"/>
          </p:cNvPicPr>
          <p:nvPr/>
        </p:nvPicPr>
        <p:blipFill>
          <a:blip r:embed="rId3"/>
          <a:stretch>
            <a:fillRect/>
          </a:stretch>
        </p:blipFill>
        <p:spPr>
          <a:xfrm>
            <a:off x="2068077" y="3375244"/>
            <a:ext cx="1834087" cy="567172"/>
          </a:xfrm>
          <a:prstGeom prst="rect">
            <a:avLst/>
          </a:prstGeom>
        </p:spPr>
      </p:pic>
      <p:pic>
        <p:nvPicPr>
          <p:cNvPr id="29" name="図 28"/>
          <p:cNvPicPr>
            <a:picLocks noChangeAspect="1"/>
          </p:cNvPicPr>
          <p:nvPr/>
        </p:nvPicPr>
        <p:blipFill>
          <a:blip r:embed="rId4"/>
          <a:stretch>
            <a:fillRect/>
          </a:stretch>
        </p:blipFill>
        <p:spPr>
          <a:xfrm>
            <a:off x="4020510" y="3407230"/>
            <a:ext cx="1855284" cy="1438782"/>
          </a:xfrm>
          <a:prstGeom prst="rect">
            <a:avLst/>
          </a:prstGeom>
        </p:spPr>
      </p:pic>
    </p:spTree>
    <p:extLst>
      <p:ext uri="{BB962C8B-B14F-4D97-AF65-F5344CB8AC3E}">
        <p14:creationId xmlns:p14="http://schemas.microsoft.com/office/powerpoint/2010/main" val="41139540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2803</TotalTime>
  <Words>1706</Words>
  <Application>Microsoft Office PowerPoint</Application>
  <PresentationFormat>ワイド画面</PresentationFormat>
  <Paragraphs>179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HGS創英角ｺﾞｼｯｸUB</vt:lpstr>
      <vt:lpstr>HG創英角ｺﾞｼｯｸUB</vt:lpstr>
      <vt:lpstr>UD デジタル 教科書体 N-B</vt:lpstr>
      <vt:lpstr>UD デジタル 教科書体 N-R</vt:lpstr>
      <vt:lpstr>游ゴシック</vt:lpstr>
      <vt:lpstr>游ゴシック Light</vt:lpstr>
      <vt:lpstr>Arial</vt:lpstr>
      <vt:lpstr>Office テーマ</vt:lpstr>
      <vt:lpstr>PowerPoint プレゼンテーション</vt:lpstr>
    </vt:vector>
  </TitlesOfParts>
  <Company>上三川町教育委員会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HKTE036</dc:creator>
  <cp:lastModifiedBy>平塚昭仁</cp:lastModifiedBy>
  <cp:revision>129</cp:revision>
  <cp:lastPrinted>2025-02-26T08:00:00Z</cp:lastPrinted>
  <dcterms:created xsi:type="dcterms:W3CDTF">2020-09-02T23:47:16Z</dcterms:created>
  <dcterms:modified xsi:type="dcterms:W3CDTF">2025-02-26T22:43:40Z</dcterms:modified>
</cp:coreProperties>
</file>