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88163" cy="100187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544" autoAdjust="0"/>
    <p:restoredTop sz="94660"/>
  </p:normalViewPr>
  <p:slideViewPr>
    <p:cSldViewPr snapToGrid="0">
      <p:cViewPr>
        <p:scale>
          <a:sx n="125" d="100"/>
          <a:sy n="125" d="100"/>
        </p:scale>
        <p:origin x="-1651"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80B5B64C-837E-4A43-9B91-313D0E96C42D}" type="datetimeFigureOut">
              <a:rPr kumimoji="1" lang="ja-JP" altLang="en-US" smtClean="0"/>
              <a:t>2025/2/27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6F3012F-4B66-4E04-80DB-74C54C43BD62}" type="slidenum">
              <a:rPr kumimoji="1" lang="ja-JP" altLang="en-US" smtClean="0"/>
              <a:t>‹#›</a:t>
            </a:fld>
            <a:endParaRPr kumimoji="1" lang="ja-JP" altLang="en-US"/>
          </a:p>
        </p:txBody>
      </p:sp>
    </p:spTree>
    <p:extLst>
      <p:ext uri="{BB962C8B-B14F-4D97-AF65-F5344CB8AC3E}">
        <p14:creationId xmlns:p14="http://schemas.microsoft.com/office/powerpoint/2010/main" val="14550891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0B5B64C-837E-4A43-9B91-313D0E96C42D}" type="datetimeFigureOut">
              <a:rPr kumimoji="1" lang="ja-JP" altLang="en-US" smtClean="0"/>
              <a:t>2025/2/27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6F3012F-4B66-4E04-80DB-74C54C43BD62}" type="slidenum">
              <a:rPr kumimoji="1" lang="ja-JP" altLang="en-US" smtClean="0"/>
              <a:t>‹#›</a:t>
            </a:fld>
            <a:endParaRPr kumimoji="1" lang="ja-JP" altLang="en-US"/>
          </a:p>
        </p:txBody>
      </p:sp>
    </p:spTree>
    <p:extLst>
      <p:ext uri="{BB962C8B-B14F-4D97-AF65-F5344CB8AC3E}">
        <p14:creationId xmlns:p14="http://schemas.microsoft.com/office/powerpoint/2010/main" val="2142290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0B5B64C-837E-4A43-9B91-313D0E96C42D}" type="datetimeFigureOut">
              <a:rPr kumimoji="1" lang="ja-JP" altLang="en-US" smtClean="0"/>
              <a:t>2025/2/27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6F3012F-4B66-4E04-80DB-74C54C43BD62}" type="slidenum">
              <a:rPr kumimoji="1" lang="ja-JP" altLang="en-US" smtClean="0"/>
              <a:t>‹#›</a:t>
            </a:fld>
            <a:endParaRPr kumimoji="1" lang="ja-JP" altLang="en-US"/>
          </a:p>
        </p:txBody>
      </p:sp>
    </p:spTree>
    <p:extLst>
      <p:ext uri="{BB962C8B-B14F-4D97-AF65-F5344CB8AC3E}">
        <p14:creationId xmlns:p14="http://schemas.microsoft.com/office/powerpoint/2010/main" val="32728171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0B5B64C-837E-4A43-9B91-313D0E96C42D}" type="datetimeFigureOut">
              <a:rPr kumimoji="1" lang="ja-JP" altLang="en-US" smtClean="0"/>
              <a:t>2025/2/27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6F3012F-4B66-4E04-80DB-74C54C43BD62}" type="slidenum">
              <a:rPr kumimoji="1" lang="ja-JP" altLang="en-US" smtClean="0"/>
              <a:t>‹#›</a:t>
            </a:fld>
            <a:endParaRPr kumimoji="1" lang="ja-JP" altLang="en-US"/>
          </a:p>
        </p:txBody>
      </p:sp>
    </p:spTree>
    <p:extLst>
      <p:ext uri="{BB962C8B-B14F-4D97-AF65-F5344CB8AC3E}">
        <p14:creationId xmlns:p14="http://schemas.microsoft.com/office/powerpoint/2010/main" val="9812197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80B5B64C-837E-4A43-9B91-313D0E96C42D}" type="datetimeFigureOut">
              <a:rPr kumimoji="1" lang="ja-JP" altLang="en-US" smtClean="0"/>
              <a:t>2025/2/27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6F3012F-4B66-4E04-80DB-74C54C43BD62}" type="slidenum">
              <a:rPr kumimoji="1" lang="ja-JP" altLang="en-US" smtClean="0"/>
              <a:t>‹#›</a:t>
            </a:fld>
            <a:endParaRPr kumimoji="1" lang="ja-JP" altLang="en-US"/>
          </a:p>
        </p:txBody>
      </p:sp>
    </p:spTree>
    <p:extLst>
      <p:ext uri="{BB962C8B-B14F-4D97-AF65-F5344CB8AC3E}">
        <p14:creationId xmlns:p14="http://schemas.microsoft.com/office/powerpoint/2010/main" val="8709418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0B5B64C-837E-4A43-9B91-313D0E96C42D}" type="datetimeFigureOut">
              <a:rPr kumimoji="1" lang="ja-JP" altLang="en-US" smtClean="0"/>
              <a:t>2025/2/27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6F3012F-4B66-4E04-80DB-74C54C43BD62}" type="slidenum">
              <a:rPr kumimoji="1" lang="ja-JP" altLang="en-US" smtClean="0"/>
              <a:t>‹#›</a:t>
            </a:fld>
            <a:endParaRPr kumimoji="1" lang="ja-JP" altLang="en-US"/>
          </a:p>
        </p:txBody>
      </p:sp>
    </p:spTree>
    <p:extLst>
      <p:ext uri="{BB962C8B-B14F-4D97-AF65-F5344CB8AC3E}">
        <p14:creationId xmlns:p14="http://schemas.microsoft.com/office/powerpoint/2010/main" val="30346649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80B5B64C-837E-4A43-9B91-313D0E96C42D}" type="datetimeFigureOut">
              <a:rPr kumimoji="1" lang="ja-JP" altLang="en-US" smtClean="0"/>
              <a:t>2025/2/27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6F3012F-4B66-4E04-80DB-74C54C43BD62}" type="slidenum">
              <a:rPr kumimoji="1" lang="ja-JP" altLang="en-US" smtClean="0"/>
              <a:t>‹#›</a:t>
            </a:fld>
            <a:endParaRPr kumimoji="1" lang="ja-JP" altLang="en-US"/>
          </a:p>
        </p:txBody>
      </p:sp>
    </p:spTree>
    <p:extLst>
      <p:ext uri="{BB962C8B-B14F-4D97-AF65-F5344CB8AC3E}">
        <p14:creationId xmlns:p14="http://schemas.microsoft.com/office/powerpoint/2010/main" val="35653393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80B5B64C-837E-4A43-9B91-313D0E96C42D}" type="datetimeFigureOut">
              <a:rPr kumimoji="1" lang="ja-JP" altLang="en-US" smtClean="0"/>
              <a:t>2025/2/27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6F3012F-4B66-4E04-80DB-74C54C43BD62}" type="slidenum">
              <a:rPr kumimoji="1" lang="ja-JP" altLang="en-US" smtClean="0"/>
              <a:t>‹#›</a:t>
            </a:fld>
            <a:endParaRPr kumimoji="1" lang="ja-JP" altLang="en-US"/>
          </a:p>
        </p:txBody>
      </p:sp>
    </p:spTree>
    <p:extLst>
      <p:ext uri="{BB962C8B-B14F-4D97-AF65-F5344CB8AC3E}">
        <p14:creationId xmlns:p14="http://schemas.microsoft.com/office/powerpoint/2010/main" val="26827502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0B5B64C-837E-4A43-9B91-313D0E96C42D}" type="datetimeFigureOut">
              <a:rPr kumimoji="1" lang="ja-JP" altLang="en-US" smtClean="0"/>
              <a:t>2025/2/27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6F3012F-4B66-4E04-80DB-74C54C43BD62}" type="slidenum">
              <a:rPr kumimoji="1" lang="ja-JP" altLang="en-US" smtClean="0"/>
              <a:t>‹#›</a:t>
            </a:fld>
            <a:endParaRPr kumimoji="1" lang="ja-JP" altLang="en-US"/>
          </a:p>
        </p:txBody>
      </p:sp>
    </p:spTree>
    <p:extLst>
      <p:ext uri="{BB962C8B-B14F-4D97-AF65-F5344CB8AC3E}">
        <p14:creationId xmlns:p14="http://schemas.microsoft.com/office/powerpoint/2010/main" val="31453774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0B5B64C-837E-4A43-9B91-313D0E96C42D}" type="datetimeFigureOut">
              <a:rPr kumimoji="1" lang="ja-JP" altLang="en-US" smtClean="0"/>
              <a:t>2025/2/27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6F3012F-4B66-4E04-80DB-74C54C43BD62}" type="slidenum">
              <a:rPr kumimoji="1" lang="ja-JP" altLang="en-US" smtClean="0"/>
              <a:t>‹#›</a:t>
            </a:fld>
            <a:endParaRPr kumimoji="1" lang="ja-JP" altLang="en-US"/>
          </a:p>
        </p:txBody>
      </p:sp>
    </p:spTree>
    <p:extLst>
      <p:ext uri="{BB962C8B-B14F-4D97-AF65-F5344CB8AC3E}">
        <p14:creationId xmlns:p14="http://schemas.microsoft.com/office/powerpoint/2010/main" val="19347704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0B5B64C-837E-4A43-9B91-313D0E96C42D}" type="datetimeFigureOut">
              <a:rPr kumimoji="1" lang="ja-JP" altLang="en-US" smtClean="0"/>
              <a:t>2025/2/27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6F3012F-4B66-4E04-80DB-74C54C43BD62}" type="slidenum">
              <a:rPr kumimoji="1" lang="ja-JP" altLang="en-US" smtClean="0"/>
              <a:t>‹#›</a:t>
            </a:fld>
            <a:endParaRPr kumimoji="1" lang="ja-JP" altLang="en-US"/>
          </a:p>
        </p:txBody>
      </p:sp>
    </p:spTree>
    <p:extLst>
      <p:ext uri="{BB962C8B-B14F-4D97-AF65-F5344CB8AC3E}">
        <p14:creationId xmlns:p14="http://schemas.microsoft.com/office/powerpoint/2010/main" val="29479338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B5B64C-837E-4A43-9B91-313D0E96C42D}" type="datetimeFigureOut">
              <a:rPr kumimoji="1" lang="ja-JP" altLang="en-US" smtClean="0"/>
              <a:t>2025/2/27</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F3012F-4B66-4E04-80DB-74C54C43BD62}" type="slidenum">
              <a:rPr kumimoji="1" lang="ja-JP" altLang="en-US" smtClean="0"/>
              <a:t>‹#›</a:t>
            </a:fld>
            <a:endParaRPr kumimoji="1" lang="ja-JP" altLang="en-US"/>
          </a:p>
        </p:txBody>
      </p:sp>
    </p:spTree>
    <p:extLst>
      <p:ext uri="{BB962C8B-B14F-4D97-AF65-F5344CB8AC3E}">
        <p14:creationId xmlns:p14="http://schemas.microsoft.com/office/powerpoint/2010/main" val="36098434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5410"/>
            <a:ext cx="12192000" cy="757646"/>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4400" dirty="0">
                <a:latin typeface="BIZ UDPゴシック" panose="020B0400000000000000" pitchFamily="50" charset="-128"/>
                <a:ea typeface="BIZ UDPゴシック" panose="020B0400000000000000" pitchFamily="50" charset="-128"/>
              </a:rPr>
              <a:t>本北小ナビ</a:t>
            </a:r>
          </a:p>
        </p:txBody>
      </p:sp>
      <p:sp>
        <p:nvSpPr>
          <p:cNvPr id="5" name="角丸四角形 4"/>
          <p:cNvSpPr/>
          <p:nvPr/>
        </p:nvSpPr>
        <p:spPr>
          <a:xfrm>
            <a:off x="5965373" y="854494"/>
            <a:ext cx="304798" cy="181573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latin typeface="BIZ UDPゴシック" panose="020B0400000000000000" pitchFamily="50" charset="-128"/>
                <a:ea typeface="BIZ UDPゴシック" panose="020B0400000000000000" pitchFamily="50" charset="-128"/>
              </a:rPr>
              <a:t>生活</a:t>
            </a:r>
          </a:p>
        </p:txBody>
      </p:sp>
      <p:sp>
        <p:nvSpPr>
          <p:cNvPr id="13" name="テキスト ボックス 12"/>
          <p:cNvSpPr txBox="1"/>
          <p:nvPr/>
        </p:nvSpPr>
        <p:spPr>
          <a:xfrm>
            <a:off x="39189" y="791902"/>
            <a:ext cx="1907178" cy="2000548"/>
          </a:xfrm>
          <a:prstGeom prst="rect">
            <a:avLst/>
          </a:prstGeom>
          <a:noFill/>
          <a:ln>
            <a:solidFill>
              <a:srgbClr val="FFC000"/>
            </a:solidFill>
          </a:ln>
        </p:spPr>
        <p:txBody>
          <a:bodyPr wrap="square" rtlCol="0">
            <a:spAutoFit/>
          </a:bodyPr>
          <a:lstStyle/>
          <a:p>
            <a:pPr lvl="0"/>
            <a:r>
              <a:rPr lang="ja-JP" altLang="en-US" sz="1200" kern="0" dirty="0">
                <a:ln w="0"/>
                <a:solidFill>
                  <a:prstClr val="black"/>
                </a:solidFill>
                <a:latin typeface="UD デジタル 教科書体 N-B" panose="02020700000000000000" pitchFamily="17" charset="-128"/>
                <a:ea typeface="UD デジタル 教科書体 N-B" panose="02020700000000000000" pitchFamily="17" charset="-128"/>
              </a:rPr>
              <a:t>欠席・遅刻・早退・見学</a:t>
            </a:r>
            <a:endParaRPr lang="en-US" altLang="ja-JP" sz="1200" kern="0" dirty="0">
              <a:ln w="0"/>
              <a:solidFill>
                <a:prstClr val="black"/>
              </a:solidFill>
              <a:latin typeface="UD デジタル 教科書体 N-B" panose="02020700000000000000" pitchFamily="17" charset="-128"/>
              <a:ea typeface="UD デジタル 教科書体 N-B" panose="02020700000000000000" pitchFamily="17" charset="-128"/>
            </a:endParaRPr>
          </a:p>
          <a:p>
            <a:pPr lvl="0"/>
            <a:r>
              <a:rPr lang="en-US" altLang="ja-JP" sz="800"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800" kern="0" dirty="0">
                <a:ln w="0"/>
                <a:solidFill>
                  <a:prstClr val="black"/>
                </a:solidFill>
                <a:latin typeface="UD デジタル 教科書体 N-R" panose="02020400000000000000" pitchFamily="17" charset="-128"/>
                <a:ea typeface="UD デジタル 教科書体 N-R" panose="02020400000000000000" pitchFamily="17" charset="-128"/>
              </a:rPr>
              <a:t>欠席・遅刻・早退の連絡は「</a:t>
            </a:r>
            <a:r>
              <a:rPr lang="ja-JP" altLang="en-US" sz="800" b="1" kern="0" dirty="0">
                <a:ln w="0"/>
                <a:solidFill>
                  <a:srgbClr val="FF0000"/>
                </a:solidFill>
                <a:latin typeface="UD デジタル 教科書体 N-R" panose="02020400000000000000" pitchFamily="17" charset="-128"/>
                <a:ea typeface="UD デジタル 教科書体 N-R" panose="02020400000000000000" pitchFamily="17" charset="-128"/>
              </a:rPr>
              <a:t>すぐーる</a:t>
            </a:r>
            <a:r>
              <a:rPr lang="ja-JP" altLang="en-US" sz="800" kern="0" dirty="0">
                <a:ln w="0"/>
                <a:solidFill>
                  <a:prstClr val="black"/>
                </a:solidFill>
                <a:latin typeface="UD デジタル 教科書体 N-R" panose="02020400000000000000" pitchFamily="17" charset="-128"/>
                <a:ea typeface="UD デジタル 教科書体 N-R" panose="02020400000000000000" pitchFamily="17" charset="-128"/>
              </a:rPr>
              <a:t>」でお願いします。また、入力した内容が変更になる場合（例：遅刻が欠席になる等）は、電話での連絡をお願いします。</a:t>
            </a:r>
            <a:endParaRPr lang="en-US" altLang="ja-JP" sz="8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en-US" altLang="ja-JP" sz="800"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800" kern="0" dirty="0">
                <a:ln w="0"/>
                <a:solidFill>
                  <a:prstClr val="black"/>
                </a:solidFill>
                <a:latin typeface="UD デジタル 教科書体 N-R" panose="02020400000000000000" pitchFamily="17" charset="-128"/>
                <a:ea typeface="UD デジタル 教科書体 N-R" panose="02020400000000000000" pitchFamily="17" charset="-128"/>
              </a:rPr>
              <a:t>体育等の見学の場合は、連絡帳等で担任にご連絡ください。</a:t>
            </a:r>
            <a:endParaRPr lang="en-US" altLang="ja-JP" sz="8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en-US" altLang="ja-JP" sz="800"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800" b="1" u="sng" kern="0" dirty="0">
                <a:ln w="0"/>
                <a:solidFill>
                  <a:srgbClr val="FF0000"/>
                </a:solidFill>
                <a:latin typeface="UD デジタル 教科書体 N-R" panose="02020400000000000000" pitchFamily="17" charset="-128"/>
                <a:ea typeface="UD デジタル 教科書体 N-R" panose="02020400000000000000" pitchFamily="17" charset="-128"/>
              </a:rPr>
              <a:t>遅刻・早退</a:t>
            </a:r>
            <a:r>
              <a:rPr lang="ja-JP" altLang="en-US" sz="800" kern="0" dirty="0">
                <a:ln w="0"/>
                <a:solidFill>
                  <a:prstClr val="black"/>
                </a:solidFill>
                <a:latin typeface="UD デジタル 教科書体 N-R" panose="02020400000000000000" pitchFamily="17" charset="-128"/>
                <a:ea typeface="UD デジタル 教科書体 N-R" panose="02020400000000000000" pitchFamily="17" charset="-128"/>
              </a:rPr>
              <a:t>は安全確保のため、</a:t>
            </a:r>
            <a:r>
              <a:rPr lang="ja-JP" altLang="en-US" sz="800" b="1" u="sng" kern="0" dirty="0">
                <a:ln w="0"/>
                <a:solidFill>
                  <a:srgbClr val="FF0000"/>
                </a:solidFill>
                <a:latin typeface="UD デジタル 教科書体 N-R" panose="02020400000000000000" pitchFamily="17" charset="-128"/>
                <a:ea typeface="UD デジタル 教科書体 N-R" panose="02020400000000000000" pitchFamily="17" charset="-128"/>
              </a:rPr>
              <a:t>原則教室まで保護者の送迎をお願いします。</a:t>
            </a:r>
            <a:endParaRPr lang="en-US" altLang="ja-JP" sz="800" b="1" u="sng" kern="0" dirty="0">
              <a:ln w="0"/>
              <a:solidFill>
                <a:srgbClr val="FF0000"/>
              </a:solidFill>
              <a:latin typeface="UD デジタル 教科書体 N-R" panose="02020400000000000000" pitchFamily="17" charset="-128"/>
              <a:ea typeface="UD デジタル 教科書体 N-R" panose="02020400000000000000" pitchFamily="17" charset="-128"/>
            </a:endParaRPr>
          </a:p>
          <a:p>
            <a:pPr lvl="0"/>
            <a:r>
              <a:rPr lang="ja-JP" altLang="en-US" sz="800" u="sng" kern="0" dirty="0">
                <a:ln w="0"/>
                <a:latin typeface="UD デジタル 教科書体 N-R" panose="02020400000000000000" pitchFamily="17" charset="-128"/>
                <a:ea typeface="UD デジタル 教科書体 N-R" panose="02020400000000000000" pitchFamily="17" charset="-128"/>
              </a:rPr>
              <a:t>・午後</a:t>
            </a:r>
            <a:r>
              <a:rPr lang="en-US" altLang="ja-JP" sz="800" u="sng" kern="0" dirty="0">
                <a:ln w="0"/>
                <a:latin typeface="UD デジタル 教科書体 N-R" panose="02020400000000000000" pitchFamily="17" charset="-128"/>
                <a:ea typeface="UD デジタル 教科書体 N-R" panose="02020400000000000000" pitchFamily="17" charset="-128"/>
              </a:rPr>
              <a:t>6</a:t>
            </a:r>
            <a:r>
              <a:rPr lang="ja-JP" altLang="en-US" sz="800" u="sng" kern="0" dirty="0">
                <a:ln w="0"/>
                <a:latin typeface="UD デジタル 教科書体 N-R" panose="02020400000000000000" pitchFamily="17" charset="-128"/>
                <a:ea typeface="UD デジタル 教科書体 N-R" panose="02020400000000000000" pitchFamily="17" charset="-128"/>
              </a:rPr>
              <a:t>時～翌午前</a:t>
            </a:r>
            <a:r>
              <a:rPr lang="en-US" altLang="ja-JP" sz="800" u="sng" kern="0" dirty="0">
                <a:ln w="0"/>
                <a:latin typeface="UD デジタル 教科書体 N-R" panose="02020400000000000000" pitchFamily="17" charset="-128"/>
                <a:ea typeface="UD デジタル 教科書体 N-R" panose="02020400000000000000" pitchFamily="17" charset="-128"/>
              </a:rPr>
              <a:t>7</a:t>
            </a:r>
            <a:r>
              <a:rPr lang="ja-JP" altLang="en-US" sz="800" u="sng" kern="0" dirty="0">
                <a:ln w="0"/>
                <a:latin typeface="UD デジタル 教科書体 N-R" panose="02020400000000000000" pitchFamily="17" charset="-128"/>
                <a:ea typeface="UD デジタル 教科書体 N-R" panose="02020400000000000000" pitchFamily="17" charset="-128"/>
              </a:rPr>
              <a:t>時</a:t>
            </a:r>
            <a:r>
              <a:rPr lang="en-US" altLang="ja-JP" sz="800" u="sng" kern="0" dirty="0">
                <a:ln w="0"/>
                <a:latin typeface="UD デジタル 教科書体 N-R" panose="02020400000000000000" pitchFamily="17" charset="-128"/>
                <a:ea typeface="UD デジタル 教科書体 N-R" panose="02020400000000000000" pitchFamily="17" charset="-128"/>
              </a:rPr>
              <a:t>45</a:t>
            </a:r>
            <a:r>
              <a:rPr lang="ja-JP" altLang="en-US" sz="800" u="sng" kern="0" dirty="0">
                <a:ln w="0"/>
                <a:latin typeface="UD デジタル 教科書体 N-R" panose="02020400000000000000" pitchFamily="17" charset="-128"/>
                <a:ea typeface="UD デジタル 教科書体 N-R" panose="02020400000000000000" pitchFamily="17" charset="-128"/>
              </a:rPr>
              <a:t>分までは、</a:t>
            </a:r>
            <a:r>
              <a:rPr lang="ja-JP" altLang="en-US" sz="800" kern="0" dirty="0">
                <a:ln w="0"/>
                <a:latin typeface="UD デジタル 教科書体 N-R" panose="02020400000000000000" pitchFamily="17" charset="-128"/>
                <a:ea typeface="UD デジタル 教科書体 N-R" panose="02020400000000000000" pitchFamily="17" charset="-128"/>
              </a:rPr>
              <a:t>お電話いただいても業務終了を伝える自動応答メッセージが流れるようになっております。</a:t>
            </a:r>
            <a:endParaRPr lang="en-US" altLang="ja-JP" sz="800" kern="0" dirty="0">
              <a:ln w="0"/>
              <a:latin typeface="UD デジタル 教科書体 N-R" panose="02020400000000000000" pitchFamily="17" charset="-128"/>
              <a:ea typeface="UD デジタル 教科書体 N-R" panose="02020400000000000000" pitchFamily="17" charset="-128"/>
            </a:endParaRPr>
          </a:p>
        </p:txBody>
      </p:sp>
      <p:sp>
        <p:nvSpPr>
          <p:cNvPr id="14" name="テキスト ボックス 13"/>
          <p:cNvSpPr txBox="1"/>
          <p:nvPr/>
        </p:nvSpPr>
        <p:spPr>
          <a:xfrm>
            <a:off x="7641781" y="58060"/>
            <a:ext cx="4524102" cy="738664"/>
          </a:xfrm>
          <a:prstGeom prst="rect">
            <a:avLst/>
          </a:prstGeom>
          <a:noFill/>
        </p:spPr>
        <p:txBody>
          <a:bodyPr wrap="square" rtlCol="0">
            <a:spAutoFit/>
          </a:bodyPr>
          <a:lstStyle/>
          <a:p>
            <a:r>
              <a:rPr lang="ja-JP" altLang="en-US" sz="1050" b="1" dirty="0">
                <a:solidFill>
                  <a:schemeClr val="bg1"/>
                </a:solidFill>
                <a:latin typeface="BIZ UDPゴシック" panose="020B0400000000000000" pitchFamily="50" charset="-128"/>
                <a:ea typeface="BIZ UDPゴシック" panose="020B0400000000000000" pitchFamily="50" charset="-128"/>
              </a:rPr>
              <a:t>〒</a:t>
            </a:r>
            <a:r>
              <a:rPr lang="en-US" altLang="ja-JP" sz="1050" b="1" dirty="0">
                <a:solidFill>
                  <a:schemeClr val="bg1"/>
                </a:solidFill>
                <a:latin typeface="BIZ UDPゴシック" panose="020B0400000000000000" pitchFamily="50" charset="-128"/>
                <a:ea typeface="BIZ UDPゴシック" panose="020B0400000000000000" pitchFamily="50" charset="-128"/>
              </a:rPr>
              <a:t>329-0607</a:t>
            </a:r>
            <a:r>
              <a:rPr lang="ja-JP" altLang="en-US" sz="1050" b="1" dirty="0">
                <a:solidFill>
                  <a:schemeClr val="bg1"/>
                </a:solidFill>
                <a:latin typeface="BIZ UDPゴシック" panose="020B0400000000000000" pitchFamily="50" charset="-128"/>
                <a:ea typeface="BIZ UDPゴシック" panose="020B0400000000000000" pitchFamily="50" charset="-128"/>
              </a:rPr>
              <a:t>　</a:t>
            </a:r>
            <a:r>
              <a:rPr lang="ja-JP" altLang="en-US" sz="1050" b="1" dirty="0">
                <a:solidFill>
                  <a:schemeClr val="bg1"/>
                </a:solidFill>
                <a:effectLst/>
                <a:latin typeface="BIZ UDPゴシック" panose="020B0400000000000000" pitchFamily="50" charset="-128"/>
                <a:ea typeface="BIZ UDPゴシック" panose="020B0400000000000000" pitchFamily="50" charset="-128"/>
              </a:rPr>
              <a:t>上三川町西汗</a:t>
            </a:r>
            <a:r>
              <a:rPr lang="en-US" altLang="ja-JP" sz="1050" b="1" dirty="0">
                <a:solidFill>
                  <a:schemeClr val="bg1"/>
                </a:solidFill>
                <a:effectLst/>
                <a:latin typeface="BIZ UDPゴシック" panose="020B0400000000000000" pitchFamily="50" charset="-128"/>
                <a:ea typeface="BIZ UDPゴシック" panose="020B0400000000000000" pitchFamily="50" charset="-128"/>
              </a:rPr>
              <a:t>1585</a:t>
            </a:r>
            <a:r>
              <a:rPr lang="ja-JP" altLang="en-US" sz="1050" b="1" dirty="0">
                <a:solidFill>
                  <a:schemeClr val="bg1"/>
                </a:solidFill>
                <a:effectLst/>
                <a:latin typeface="BIZ UDPゴシック" panose="020B0400000000000000" pitchFamily="50" charset="-128"/>
                <a:ea typeface="BIZ UDPゴシック" panose="020B0400000000000000" pitchFamily="50" charset="-128"/>
              </a:rPr>
              <a:t>　　　　　　　　　　　　　　</a:t>
            </a:r>
            <a:r>
              <a:rPr lang="ja-JP" altLang="en-US" sz="1050" b="1" dirty="0">
                <a:effectLst/>
                <a:latin typeface="BIZ UDPゴシック" panose="020B0400000000000000" pitchFamily="50" charset="-128"/>
                <a:ea typeface="BIZ UDPゴシック" panose="020B0400000000000000" pitchFamily="50" charset="-128"/>
              </a:rPr>
              <a:t>令和</a:t>
            </a:r>
            <a:r>
              <a:rPr lang="en-US" altLang="ja-JP" sz="1050" b="1">
                <a:effectLst/>
                <a:latin typeface="BIZ UDPゴシック" panose="020B0400000000000000" pitchFamily="50" charset="-128"/>
                <a:ea typeface="BIZ UDPゴシック" panose="020B0400000000000000" pitchFamily="50" charset="-128"/>
              </a:rPr>
              <a:t>7</a:t>
            </a:r>
            <a:r>
              <a:rPr lang="ja-JP" altLang="en-US" sz="1050" b="1">
                <a:effectLst/>
                <a:latin typeface="BIZ UDPゴシック" panose="020B0400000000000000" pitchFamily="50" charset="-128"/>
                <a:ea typeface="BIZ UDPゴシック" panose="020B0400000000000000" pitchFamily="50" charset="-128"/>
              </a:rPr>
              <a:t>年度版</a:t>
            </a:r>
            <a:endParaRPr lang="en-US" altLang="ja-JP" sz="1050" b="1" dirty="0">
              <a:effectLst/>
              <a:latin typeface="BIZ UDPゴシック" panose="020B0400000000000000" pitchFamily="50" charset="-128"/>
              <a:ea typeface="BIZ UDPゴシック" panose="020B0400000000000000" pitchFamily="50" charset="-128"/>
            </a:endParaRPr>
          </a:p>
          <a:p>
            <a:r>
              <a:rPr lang="en-US" altLang="ja-JP" sz="1050" b="1" dirty="0">
                <a:solidFill>
                  <a:schemeClr val="bg1"/>
                </a:solidFill>
                <a:latin typeface="BIZ UDPゴシック" panose="020B0400000000000000" pitchFamily="50" charset="-128"/>
                <a:ea typeface="BIZ UDPゴシック" panose="020B0400000000000000" pitchFamily="50" charset="-128"/>
              </a:rPr>
              <a:t>TEL 0285-56-5075</a:t>
            </a:r>
            <a:r>
              <a:rPr lang="ja-JP" altLang="en-US" sz="1050" b="1" dirty="0">
                <a:solidFill>
                  <a:schemeClr val="bg1"/>
                </a:solidFill>
                <a:latin typeface="BIZ UDPゴシック" panose="020B0400000000000000" pitchFamily="50" charset="-128"/>
                <a:ea typeface="BIZ UDPゴシック" panose="020B0400000000000000" pitchFamily="50" charset="-128"/>
              </a:rPr>
              <a:t>　 </a:t>
            </a:r>
            <a:r>
              <a:rPr lang="en-US" altLang="ja-JP" sz="1050" b="1" dirty="0">
                <a:solidFill>
                  <a:schemeClr val="bg1"/>
                </a:solidFill>
                <a:latin typeface="BIZ UDPゴシック" panose="020B0400000000000000" pitchFamily="50" charset="-128"/>
                <a:ea typeface="BIZ UDPゴシック" panose="020B0400000000000000" pitchFamily="50" charset="-128"/>
              </a:rPr>
              <a:t>FAX 0285-56-6961</a:t>
            </a:r>
          </a:p>
          <a:p>
            <a:r>
              <a:rPr lang="en-US" altLang="ja-JP" sz="1050" b="1" dirty="0">
                <a:solidFill>
                  <a:schemeClr val="bg1"/>
                </a:solidFill>
                <a:latin typeface="BIZ UDPゴシック" panose="020B0400000000000000" pitchFamily="50" charset="-128"/>
                <a:ea typeface="BIZ UDPゴシック" panose="020B0400000000000000" pitchFamily="50" charset="-128"/>
              </a:rPr>
              <a:t>※</a:t>
            </a:r>
            <a:r>
              <a:rPr lang="ja-JP" altLang="en-US" sz="1050" b="1" dirty="0">
                <a:solidFill>
                  <a:schemeClr val="bg1"/>
                </a:solidFill>
                <a:latin typeface="BIZ UDPゴシック" panose="020B0400000000000000" pitchFamily="50" charset="-128"/>
                <a:ea typeface="BIZ UDPゴシック" panose="020B0400000000000000" pitchFamily="50" charset="-128"/>
              </a:rPr>
              <a:t>お子さんのことで心配事がありましたら、お気軽にご相談ください。</a:t>
            </a:r>
            <a:endParaRPr lang="en-US" altLang="ja-JP" sz="1050" b="1" dirty="0">
              <a:solidFill>
                <a:schemeClr val="bg1"/>
              </a:solidFill>
              <a:latin typeface="BIZ UDPゴシック" panose="020B0400000000000000" pitchFamily="50" charset="-128"/>
              <a:ea typeface="BIZ UDPゴシック" panose="020B0400000000000000" pitchFamily="50" charset="-128"/>
            </a:endParaRPr>
          </a:p>
          <a:p>
            <a:r>
              <a:rPr lang="ja-JP" altLang="en-US" sz="1050" b="1" dirty="0">
                <a:solidFill>
                  <a:schemeClr val="bg1"/>
                </a:solidFill>
                <a:latin typeface="BIZ UDPゴシック" panose="020B0400000000000000" pitchFamily="50" charset="-128"/>
                <a:ea typeface="BIZ UDPゴシック" panose="020B0400000000000000" pitchFamily="50" charset="-128"/>
              </a:rPr>
              <a:t>電話対応　平日　</a:t>
            </a:r>
            <a:r>
              <a:rPr lang="en-US" altLang="ja-JP" sz="1050" b="1" dirty="0">
                <a:solidFill>
                  <a:schemeClr val="bg1"/>
                </a:solidFill>
                <a:latin typeface="BIZ UDPゴシック" panose="020B0400000000000000" pitchFamily="50" charset="-128"/>
                <a:ea typeface="BIZ UDPゴシック" panose="020B0400000000000000" pitchFamily="50" charset="-128"/>
              </a:rPr>
              <a:t>7:</a:t>
            </a:r>
            <a:r>
              <a:rPr lang="ja-JP" altLang="en-US" sz="1050" b="1" dirty="0">
                <a:solidFill>
                  <a:schemeClr val="bg1"/>
                </a:solidFill>
                <a:latin typeface="BIZ UDPゴシック" panose="020B0400000000000000" pitchFamily="50" charset="-128"/>
                <a:ea typeface="BIZ UDPゴシック" panose="020B0400000000000000" pitchFamily="50" charset="-128"/>
              </a:rPr>
              <a:t>４５～</a:t>
            </a:r>
            <a:r>
              <a:rPr lang="en-US" altLang="ja-JP" sz="1050" b="1" dirty="0">
                <a:solidFill>
                  <a:schemeClr val="bg1"/>
                </a:solidFill>
                <a:latin typeface="BIZ UDPゴシック" panose="020B0400000000000000" pitchFamily="50" charset="-128"/>
                <a:ea typeface="BIZ UDPゴシック" panose="020B0400000000000000" pitchFamily="50" charset="-128"/>
              </a:rPr>
              <a:t>18:00</a:t>
            </a:r>
            <a:r>
              <a:rPr lang="ja-JP" altLang="en-US" sz="1050" b="1" dirty="0">
                <a:solidFill>
                  <a:schemeClr val="bg1"/>
                </a:solidFill>
                <a:latin typeface="BIZ UDPゴシック" panose="020B0400000000000000" pitchFamily="50" charset="-128"/>
                <a:ea typeface="BIZ UDPゴシック" panose="020B0400000000000000" pitchFamily="50" charset="-128"/>
              </a:rPr>
              <a:t>　</a:t>
            </a:r>
            <a:endParaRPr kumimoji="1" lang="ja-JP" altLang="en-US" sz="1050" b="1" dirty="0">
              <a:solidFill>
                <a:schemeClr val="bg1"/>
              </a:solidFill>
              <a:latin typeface="BIZ UDPゴシック" panose="020B0400000000000000" pitchFamily="50" charset="-128"/>
              <a:ea typeface="BIZ UDPゴシック" panose="020B0400000000000000" pitchFamily="50" charset="-128"/>
            </a:endParaRPr>
          </a:p>
        </p:txBody>
      </p:sp>
      <p:sp>
        <p:nvSpPr>
          <p:cNvPr id="15" name="テキスト ボックス 14"/>
          <p:cNvSpPr txBox="1"/>
          <p:nvPr/>
        </p:nvSpPr>
        <p:spPr>
          <a:xfrm>
            <a:off x="0" y="63224"/>
            <a:ext cx="4545874" cy="907941"/>
          </a:xfrm>
          <a:prstGeom prst="rect">
            <a:avLst/>
          </a:prstGeom>
          <a:noFill/>
        </p:spPr>
        <p:txBody>
          <a:bodyPr wrap="square" rtlCol="0">
            <a:spAutoFit/>
          </a:bodyPr>
          <a:lstStyle/>
          <a:p>
            <a:r>
              <a:rPr kumimoji="1" lang="ja-JP" altLang="en-US" sz="1050" dirty="0">
                <a:solidFill>
                  <a:schemeClr val="bg1"/>
                </a:solidFill>
                <a:latin typeface="BIZ UDPゴシック" panose="020B0400000000000000" pitchFamily="50" charset="-128"/>
                <a:ea typeface="BIZ UDPゴシック" panose="020B0400000000000000" pitchFamily="50" charset="-128"/>
              </a:rPr>
              <a:t>教育目標　豊かな心をもち、主体的・協働的に学ぶ本北っ子の育成</a:t>
            </a:r>
            <a:endParaRPr kumimoji="1" lang="en-US" altLang="ja-JP" sz="1050" dirty="0">
              <a:solidFill>
                <a:schemeClr val="bg1"/>
              </a:solidFill>
              <a:latin typeface="BIZ UDPゴシック" panose="020B0400000000000000" pitchFamily="50" charset="-128"/>
              <a:ea typeface="BIZ UDPゴシック" panose="020B0400000000000000" pitchFamily="50" charset="-128"/>
            </a:endParaRPr>
          </a:p>
          <a:p>
            <a:r>
              <a:rPr lang="ja-JP" altLang="en-US" sz="1050" dirty="0">
                <a:solidFill>
                  <a:schemeClr val="bg1"/>
                </a:solidFill>
                <a:latin typeface="BIZ UDPゴシック" panose="020B0400000000000000" pitchFamily="50" charset="-128"/>
                <a:ea typeface="BIZ UDPゴシック" panose="020B0400000000000000" pitchFamily="50" charset="-128"/>
              </a:rPr>
              <a:t>　　　　　　　○広い心をもち、仲良く助け合える子　（なかよく）</a:t>
            </a:r>
            <a:endParaRPr lang="en-US" altLang="ja-JP" sz="1050" dirty="0">
              <a:solidFill>
                <a:schemeClr val="bg1"/>
              </a:solidFill>
              <a:latin typeface="BIZ UDPゴシック" panose="020B0400000000000000" pitchFamily="50" charset="-128"/>
              <a:ea typeface="BIZ UDPゴシック" panose="020B0400000000000000" pitchFamily="50" charset="-128"/>
            </a:endParaRPr>
          </a:p>
          <a:p>
            <a:r>
              <a:rPr kumimoji="1" lang="ja-JP" altLang="en-US" sz="1050" dirty="0">
                <a:solidFill>
                  <a:schemeClr val="bg1"/>
                </a:solidFill>
                <a:latin typeface="BIZ UDPゴシック" panose="020B0400000000000000" pitchFamily="50" charset="-128"/>
                <a:ea typeface="BIZ UDPゴシック" panose="020B0400000000000000" pitchFamily="50" charset="-128"/>
              </a:rPr>
              <a:t>　　　　　　　○進んで学び、よく考える子　　　　　（かしこく）</a:t>
            </a:r>
            <a:endParaRPr kumimoji="1" lang="en-US" altLang="ja-JP" sz="1050" dirty="0">
              <a:solidFill>
                <a:schemeClr val="bg1"/>
              </a:solidFill>
              <a:latin typeface="BIZ UDPゴシック" panose="020B0400000000000000" pitchFamily="50" charset="-128"/>
              <a:ea typeface="BIZ UDPゴシック" panose="020B0400000000000000" pitchFamily="50" charset="-128"/>
            </a:endParaRPr>
          </a:p>
          <a:p>
            <a:r>
              <a:rPr lang="ja-JP" altLang="en-US" sz="1050" dirty="0">
                <a:solidFill>
                  <a:schemeClr val="bg1"/>
                </a:solidFill>
                <a:latin typeface="BIZ UDPゴシック" panose="020B0400000000000000" pitchFamily="50" charset="-128"/>
                <a:ea typeface="BIZ UDPゴシック" panose="020B0400000000000000" pitchFamily="50" charset="-128"/>
              </a:rPr>
              <a:t>　　　　　　　○活力があり、がんばりぬく子　　　　（たくましく）</a:t>
            </a:r>
            <a:endParaRPr kumimoji="1" lang="en-US" altLang="ja-JP" sz="1050" dirty="0">
              <a:solidFill>
                <a:schemeClr val="bg1"/>
              </a:solidFill>
              <a:latin typeface="BIZ UDPゴシック" panose="020B0400000000000000" pitchFamily="50" charset="-128"/>
              <a:ea typeface="BIZ UDPゴシック" panose="020B0400000000000000" pitchFamily="50" charset="-128"/>
            </a:endParaRPr>
          </a:p>
          <a:p>
            <a:endParaRPr kumimoji="1" lang="ja-JP" altLang="en-US" sz="1050" dirty="0"/>
          </a:p>
        </p:txBody>
      </p:sp>
      <p:sp>
        <p:nvSpPr>
          <p:cNvPr id="16" name="テキスト ボックス 15"/>
          <p:cNvSpPr txBox="1"/>
          <p:nvPr/>
        </p:nvSpPr>
        <p:spPr>
          <a:xfrm>
            <a:off x="2011682" y="794078"/>
            <a:ext cx="1907178" cy="1508105"/>
          </a:xfrm>
          <a:prstGeom prst="rect">
            <a:avLst/>
          </a:prstGeom>
          <a:noFill/>
          <a:ln>
            <a:solidFill>
              <a:srgbClr val="FFC000"/>
            </a:solidFill>
          </a:ln>
        </p:spPr>
        <p:txBody>
          <a:bodyPr wrap="square" rtlCol="0">
            <a:spAutoFit/>
          </a:bodyPr>
          <a:lstStyle/>
          <a:p>
            <a:pPr lvl="0" algn="ctr"/>
            <a:r>
              <a:rPr lang="ja-JP" altLang="en-US" sz="1200" kern="0" dirty="0">
                <a:ln w="0"/>
                <a:solidFill>
                  <a:prstClr val="black"/>
                </a:solidFill>
                <a:latin typeface="UD デジタル 教科書体 N-B" panose="02020700000000000000" pitchFamily="17" charset="-128"/>
                <a:ea typeface="UD デジタル 教科書体 N-B" panose="02020700000000000000" pitchFamily="17" charset="-128"/>
              </a:rPr>
              <a:t>机の中・机のわき</a:t>
            </a:r>
            <a:endParaRPr lang="en-US" altLang="ja-JP" sz="1200" kern="0" dirty="0">
              <a:ln w="0"/>
              <a:solidFill>
                <a:prstClr val="black"/>
              </a:solidFill>
              <a:latin typeface="UD デジタル 教科書体 N-B" panose="02020700000000000000" pitchFamily="17" charset="-128"/>
              <a:ea typeface="UD デジタル 教科書体 N-B" panose="02020700000000000000" pitchFamily="17" charset="-128"/>
            </a:endParaRPr>
          </a:p>
          <a:p>
            <a:pPr lvl="0"/>
            <a:r>
              <a:rPr lang="ja-JP" altLang="en-US" sz="1000" kern="0" dirty="0">
                <a:ln w="0"/>
                <a:solidFill>
                  <a:prstClr val="black"/>
                </a:solidFill>
                <a:latin typeface="HG創英角ｺﾞｼｯｸUB" panose="020B0909000000000000" pitchFamily="49" charset="-128"/>
                <a:ea typeface="HG創英角ｺﾞｼｯｸUB" panose="020B0909000000000000" pitchFamily="49" charset="-128"/>
              </a:rPr>
              <a:t>机の中</a:t>
            </a:r>
            <a:endParaRPr lang="en-US" altLang="ja-JP" sz="1000" kern="0" dirty="0">
              <a:ln w="0"/>
              <a:solidFill>
                <a:prstClr val="black"/>
              </a:solidFill>
              <a:latin typeface="HG創英角ｺﾞｼｯｸUB" panose="020B0909000000000000" pitchFamily="49" charset="-128"/>
              <a:ea typeface="HG創英角ｺﾞｼｯｸUB" panose="020B0909000000000000" pitchFamily="49" charset="-128"/>
            </a:endParaRPr>
          </a:p>
          <a:p>
            <a:pPr lvl="0"/>
            <a:r>
              <a:rPr lang="ja-JP" altLang="en-US" sz="1000" kern="0" dirty="0">
                <a:ln w="0"/>
                <a:solidFill>
                  <a:prstClr val="black"/>
                </a:solidFill>
                <a:latin typeface="UD デジタル 教科書体 N-R" panose="02020400000000000000" pitchFamily="17" charset="-128"/>
                <a:ea typeface="UD デジタル 教科書体 N-R" panose="02020400000000000000" pitchFamily="17" charset="-128"/>
              </a:rPr>
              <a:t>■教科書、ノート</a:t>
            </a:r>
            <a:endParaRPr lang="en-US" altLang="ja-JP" sz="10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ja-JP" altLang="en-US" sz="1000" kern="0" dirty="0">
                <a:ln w="0"/>
                <a:solidFill>
                  <a:prstClr val="black"/>
                </a:solidFill>
                <a:latin typeface="UD デジタル 教科書体 N-R" panose="02020400000000000000" pitchFamily="17" charset="-128"/>
                <a:ea typeface="UD デジタル 教科書体 N-R" panose="02020400000000000000" pitchFamily="17" charset="-128"/>
              </a:rPr>
              <a:t>■連絡袋等</a:t>
            </a:r>
            <a:endParaRPr lang="en-US" altLang="ja-JP" sz="10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ja-JP" altLang="en-US" sz="1000" kern="0" dirty="0">
                <a:ln w="0"/>
                <a:solidFill>
                  <a:prstClr val="black"/>
                </a:solidFill>
                <a:latin typeface="UD デジタル 教科書体 N-R" panose="02020400000000000000" pitchFamily="17" charset="-128"/>
                <a:ea typeface="UD デジタル 教科書体 N-R" panose="02020400000000000000" pitchFamily="17" charset="-128"/>
              </a:rPr>
              <a:t>■お道具箱</a:t>
            </a:r>
            <a:endParaRPr lang="en-US" altLang="ja-JP" sz="10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ja-JP" altLang="en-US" sz="1000" kern="0" dirty="0">
                <a:ln w="0"/>
                <a:solidFill>
                  <a:prstClr val="black"/>
                </a:solidFill>
                <a:latin typeface="HG創英角ｺﾞｼｯｸUB" panose="020B0909000000000000" pitchFamily="49" charset="-128"/>
                <a:ea typeface="HG創英角ｺﾞｼｯｸUB" panose="020B0909000000000000" pitchFamily="49" charset="-128"/>
              </a:rPr>
              <a:t>机のわき</a:t>
            </a:r>
            <a:endParaRPr lang="en-US" altLang="ja-JP" sz="1000" kern="0" dirty="0">
              <a:ln w="0"/>
              <a:solidFill>
                <a:prstClr val="black"/>
              </a:solidFill>
              <a:latin typeface="HG創英角ｺﾞｼｯｸUB" panose="020B0909000000000000" pitchFamily="49" charset="-128"/>
              <a:ea typeface="HG創英角ｺﾞｼｯｸUB" panose="020B0909000000000000" pitchFamily="49" charset="-128"/>
            </a:endParaRPr>
          </a:p>
          <a:p>
            <a:pPr lvl="0"/>
            <a:r>
              <a:rPr lang="ja-JP" altLang="en-US" sz="1000" kern="0" dirty="0">
                <a:ln w="0"/>
                <a:solidFill>
                  <a:prstClr val="black"/>
                </a:solidFill>
                <a:latin typeface="UD デジタル 教科書体 N-R" panose="02020400000000000000" pitchFamily="17" charset="-128"/>
                <a:ea typeface="UD デジタル 教科書体 N-R" panose="02020400000000000000" pitchFamily="17" charset="-128"/>
              </a:rPr>
              <a:t>■赤白帽　　</a:t>
            </a:r>
            <a:endParaRPr lang="en-US" altLang="ja-JP" sz="10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en-US" altLang="ja-JP" sz="1000"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1000" kern="0" dirty="0">
                <a:ln w="0"/>
                <a:solidFill>
                  <a:prstClr val="black"/>
                </a:solidFill>
                <a:latin typeface="UD デジタル 教科書体 N-R" panose="02020400000000000000" pitchFamily="17" charset="-128"/>
                <a:ea typeface="UD デジタル 教科書体 N-R" panose="02020400000000000000" pitchFamily="17" charset="-128"/>
              </a:rPr>
              <a:t>勉強に</a:t>
            </a:r>
            <a:r>
              <a:rPr lang="ja-JP" altLang="en-US" sz="1000" b="1" u="sng" kern="0" dirty="0">
                <a:ln w="0"/>
                <a:solidFill>
                  <a:prstClr val="black"/>
                </a:solidFill>
                <a:latin typeface="UD デジタル 教科書体 N-R" panose="02020400000000000000" pitchFamily="17" charset="-128"/>
                <a:ea typeface="UD デジタル 教科書体 N-R" panose="02020400000000000000" pitchFamily="17" charset="-128"/>
              </a:rPr>
              <a:t>不必要な物をもってこないように</a:t>
            </a:r>
            <a:r>
              <a:rPr lang="ja-JP" altLang="en-US" sz="1000" kern="0" dirty="0">
                <a:ln w="0"/>
                <a:solidFill>
                  <a:prstClr val="black"/>
                </a:solidFill>
                <a:latin typeface="UD デジタル 教科書体 N-R" panose="02020400000000000000" pitchFamily="17" charset="-128"/>
                <a:ea typeface="UD デジタル 教科書体 N-R" panose="02020400000000000000" pitchFamily="17" charset="-128"/>
              </a:rPr>
              <a:t>してください。</a:t>
            </a:r>
            <a:endParaRPr lang="en-US" altLang="ja-JP" sz="1000" kern="0" dirty="0">
              <a:ln w="0"/>
              <a:solidFill>
                <a:prstClr val="black"/>
              </a:solidFill>
              <a:latin typeface="UD デジタル 教科書体 N-R" panose="02020400000000000000" pitchFamily="17" charset="-128"/>
              <a:ea typeface="UD デジタル 教科書体 N-R" panose="02020400000000000000" pitchFamily="17" charset="-128"/>
            </a:endParaRPr>
          </a:p>
        </p:txBody>
      </p:sp>
      <p:sp>
        <p:nvSpPr>
          <p:cNvPr id="17" name="テキスト ボックス 16"/>
          <p:cNvSpPr txBox="1"/>
          <p:nvPr/>
        </p:nvSpPr>
        <p:spPr>
          <a:xfrm>
            <a:off x="3979817" y="777477"/>
            <a:ext cx="1907178" cy="2246769"/>
          </a:xfrm>
          <a:prstGeom prst="rect">
            <a:avLst/>
          </a:prstGeom>
          <a:noFill/>
          <a:ln>
            <a:solidFill>
              <a:srgbClr val="FFC000"/>
            </a:solidFill>
          </a:ln>
        </p:spPr>
        <p:txBody>
          <a:bodyPr wrap="square" rtlCol="0">
            <a:spAutoFit/>
          </a:bodyPr>
          <a:lstStyle/>
          <a:p>
            <a:pPr lvl="0" algn="ctr"/>
            <a:r>
              <a:rPr lang="ja-JP" altLang="en-US" sz="1200" kern="0" dirty="0">
                <a:ln w="0"/>
                <a:solidFill>
                  <a:prstClr val="black"/>
                </a:solidFill>
                <a:latin typeface="UD デジタル 教科書体 N-B" panose="02020700000000000000" pitchFamily="17" charset="-128"/>
                <a:ea typeface="UD デジタル 教科書体 N-B" panose="02020700000000000000" pitchFamily="17" charset="-128"/>
              </a:rPr>
              <a:t>登校・下校時刻</a:t>
            </a:r>
            <a:endParaRPr lang="en-US" altLang="ja-JP" sz="1200" kern="0" dirty="0">
              <a:ln w="0"/>
              <a:solidFill>
                <a:prstClr val="black"/>
              </a:solidFill>
              <a:latin typeface="UD デジタル 教科書体 N-B" panose="02020700000000000000" pitchFamily="17" charset="-128"/>
              <a:ea typeface="UD デジタル 教科書体 N-B" panose="02020700000000000000" pitchFamily="17" charset="-128"/>
            </a:endParaRPr>
          </a:p>
          <a:p>
            <a:pPr lvl="0"/>
            <a:r>
              <a:rPr lang="ja-JP" altLang="en-US" sz="1000" kern="0" dirty="0">
                <a:ln w="0"/>
                <a:solidFill>
                  <a:prstClr val="black"/>
                </a:solidFill>
                <a:latin typeface="HGS創英角ｺﾞｼｯｸUB" panose="020B0900000000000000" pitchFamily="50" charset="-128"/>
                <a:ea typeface="HGS創英角ｺﾞｼｯｸUB" panose="020B0900000000000000" pitchFamily="50" charset="-128"/>
              </a:rPr>
              <a:t>登校</a:t>
            </a:r>
            <a:r>
              <a:rPr lang="ja-JP" altLang="en-US" sz="1000" kern="0" dirty="0">
                <a:ln w="0"/>
                <a:solidFill>
                  <a:prstClr val="black"/>
                </a:solidFill>
                <a:latin typeface="UD デジタル 教科書体 N-R" panose="02020400000000000000" pitchFamily="17" charset="-128"/>
                <a:ea typeface="UD デジタル 教科書体 N-R" panose="02020400000000000000" pitchFamily="17" charset="-128"/>
              </a:rPr>
              <a:t>　</a:t>
            </a:r>
            <a:r>
              <a:rPr lang="en-US" altLang="ja-JP" sz="1000" b="1" kern="0" dirty="0">
                <a:ln w="0"/>
                <a:solidFill>
                  <a:srgbClr val="FF0000"/>
                </a:solidFill>
                <a:latin typeface="UD デジタル 教科書体 N-R" panose="02020400000000000000" pitchFamily="17" charset="-128"/>
                <a:ea typeface="UD デジタル 教科書体 N-R" panose="02020400000000000000" pitchFamily="17" charset="-128"/>
              </a:rPr>
              <a:t>8:00</a:t>
            </a:r>
            <a:r>
              <a:rPr lang="ja-JP" altLang="en-US" sz="1000" kern="0" dirty="0" err="1">
                <a:ln w="0"/>
                <a:solidFill>
                  <a:prstClr val="black"/>
                </a:solidFill>
                <a:latin typeface="UD デジタル 教科書体 N-R" panose="02020400000000000000" pitchFamily="17" charset="-128"/>
                <a:ea typeface="UD デジタル 教科書体 N-R" panose="02020400000000000000" pitchFamily="17" charset="-128"/>
              </a:rPr>
              <a:t>までに</a:t>
            </a:r>
            <a:r>
              <a:rPr lang="ja-JP" altLang="en-US" sz="1000" kern="0" dirty="0">
                <a:ln w="0"/>
                <a:solidFill>
                  <a:prstClr val="black"/>
                </a:solidFill>
                <a:latin typeface="UD デジタル 教科書体 N-R" panose="02020400000000000000" pitchFamily="17" charset="-128"/>
                <a:ea typeface="UD デジタル 教科書体 N-R" panose="02020400000000000000" pitchFamily="17" charset="-128"/>
              </a:rPr>
              <a:t>着席</a:t>
            </a:r>
            <a:endParaRPr lang="en-US" altLang="ja-JP" sz="10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en-US" altLang="ja-JP" sz="700"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700" kern="0" dirty="0">
                <a:ln w="0"/>
                <a:solidFill>
                  <a:prstClr val="black"/>
                </a:solidFill>
                <a:latin typeface="UD デジタル 教科書体 N-R" panose="02020400000000000000" pitchFamily="17" charset="-128"/>
                <a:ea typeface="UD デジタル 教科書体 N-R" panose="02020400000000000000" pitchFamily="17" charset="-128"/>
              </a:rPr>
              <a:t>登下校時は、水色帽子またはヘルメットをかぶります。</a:t>
            </a:r>
            <a:endParaRPr lang="en-US" altLang="ja-JP" sz="7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en-US" altLang="ja-JP" sz="700"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700" kern="0" dirty="0">
                <a:ln w="0"/>
                <a:solidFill>
                  <a:prstClr val="black"/>
                </a:solidFill>
                <a:latin typeface="UD デジタル 教科書体 N-R" panose="02020400000000000000" pitchFamily="17" charset="-128"/>
                <a:ea typeface="UD デジタル 教科書体 N-R" panose="02020400000000000000" pitchFamily="17" charset="-128"/>
              </a:rPr>
              <a:t>学校に来るときは通学班で来ます。帰りは下校班で帰ります。</a:t>
            </a:r>
            <a:endParaRPr lang="en-US" altLang="ja-JP" sz="7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en-US" altLang="ja-JP" sz="700"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700" kern="0" dirty="0">
                <a:ln w="0"/>
                <a:solidFill>
                  <a:prstClr val="black"/>
                </a:solidFill>
                <a:latin typeface="UD デジタル 教科書体 N-R" panose="02020400000000000000" pitchFamily="17" charset="-128"/>
                <a:ea typeface="UD デジタル 教科書体 N-R" panose="02020400000000000000" pitchFamily="17" charset="-128"/>
              </a:rPr>
              <a:t>決められた通学路で登下校します。</a:t>
            </a:r>
            <a:endParaRPr lang="en-US" altLang="ja-JP" sz="7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en-US" altLang="ja-JP" sz="700"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700" kern="0" dirty="0">
                <a:ln w="0"/>
                <a:solidFill>
                  <a:prstClr val="black"/>
                </a:solidFill>
                <a:latin typeface="UD デジタル 教科書体 N-R" panose="02020400000000000000" pitchFamily="17" charset="-128"/>
                <a:ea typeface="UD デジタル 教科書体 N-R" panose="02020400000000000000" pitchFamily="17" charset="-128"/>
              </a:rPr>
              <a:t>安全のため、早く登校しすぎないようご協力ください。けが等の対応ができません。なお、昇降口の解錠は</a:t>
            </a:r>
            <a:r>
              <a:rPr lang="en-US" altLang="ja-JP" sz="700" kern="0" dirty="0">
                <a:ln w="0"/>
                <a:solidFill>
                  <a:prstClr val="black"/>
                </a:solidFill>
                <a:latin typeface="UD デジタル 教科書体 N-R" panose="02020400000000000000" pitchFamily="17" charset="-128"/>
                <a:ea typeface="UD デジタル 教科書体 N-R" panose="02020400000000000000" pitchFamily="17" charset="-128"/>
              </a:rPr>
              <a:t>7:45</a:t>
            </a:r>
            <a:r>
              <a:rPr lang="ja-JP" altLang="en-US" sz="700" kern="0" dirty="0">
                <a:ln w="0"/>
                <a:solidFill>
                  <a:prstClr val="black"/>
                </a:solidFill>
                <a:latin typeface="UD デジタル 教科書体 N-R" panose="02020400000000000000" pitchFamily="17" charset="-128"/>
                <a:ea typeface="UD デジタル 教科書体 N-R" panose="02020400000000000000" pitchFamily="17" charset="-128"/>
              </a:rPr>
              <a:t>です。</a:t>
            </a:r>
          </a:p>
          <a:p>
            <a:pPr lvl="0"/>
            <a:endParaRPr lang="en-US" altLang="ja-JP" sz="7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ja-JP" altLang="en-US" sz="1000" kern="0" dirty="0">
                <a:ln w="0"/>
                <a:solidFill>
                  <a:prstClr val="black"/>
                </a:solidFill>
                <a:latin typeface="HG創英角ｺﾞｼｯｸUB" panose="020B0909000000000000" pitchFamily="49" charset="-128"/>
                <a:ea typeface="HG創英角ｺﾞｼｯｸUB" panose="020B0909000000000000" pitchFamily="49" charset="-128"/>
              </a:rPr>
              <a:t>下校時刻 </a:t>
            </a:r>
            <a:endParaRPr lang="en-US" altLang="ja-JP" sz="1000" kern="0" dirty="0">
              <a:ln w="0"/>
              <a:solidFill>
                <a:prstClr val="black"/>
              </a:solidFill>
              <a:latin typeface="HG創英角ｺﾞｼｯｸUB" panose="020B0909000000000000" pitchFamily="49" charset="-128"/>
              <a:ea typeface="HG創英角ｺﾞｼｯｸUB" panose="020B0909000000000000" pitchFamily="49" charset="-128"/>
            </a:endParaRPr>
          </a:p>
          <a:p>
            <a:pPr lvl="0"/>
            <a:r>
              <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rPr>
              <a:t> </a:t>
            </a:r>
            <a:r>
              <a:rPr lang="ja-JP" altLang="en-US" sz="900" kern="0" dirty="0">
                <a:ln w="0"/>
                <a:solidFill>
                  <a:prstClr val="black"/>
                </a:solidFill>
                <a:latin typeface="UD デジタル 教科書体 N-R" panose="02020400000000000000" pitchFamily="17" charset="-128"/>
                <a:ea typeface="UD デジタル 教科書体 N-R" panose="02020400000000000000" pitchFamily="17" charset="-128"/>
              </a:rPr>
              <a:t>月・水・木 ５時間 </a:t>
            </a:r>
            <a:r>
              <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rPr>
              <a:t>14</a:t>
            </a:r>
            <a:r>
              <a:rPr lang="ja-JP" altLang="en-US" sz="900"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rPr>
              <a:t>15</a:t>
            </a:r>
            <a:r>
              <a:rPr lang="ja-JP" altLang="en-US" sz="900" kern="0" dirty="0">
                <a:ln w="0"/>
                <a:solidFill>
                  <a:prstClr val="black"/>
                </a:solidFill>
                <a:latin typeface="UD デジタル 教科書体 N-R" panose="02020400000000000000" pitchFamily="17" charset="-128"/>
                <a:ea typeface="UD デジタル 教科書体 N-R" panose="02020400000000000000" pitchFamily="17" charset="-128"/>
              </a:rPr>
              <a:t>　　　　　　　</a:t>
            </a:r>
            <a:endPar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ja-JP" altLang="en-US" sz="900" kern="0" dirty="0">
                <a:ln w="0"/>
                <a:solidFill>
                  <a:prstClr val="black"/>
                </a:solidFill>
                <a:latin typeface="UD デジタル 教科書体 N-R" panose="02020400000000000000" pitchFamily="17" charset="-128"/>
                <a:ea typeface="UD デジタル 教科書体 N-R" panose="02020400000000000000" pitchFamily="17" charset="-128"/>
              </a:rPr>
              <a:t>　　　　　　６時間 </a:t>
            </a:r>
            <a:r>
              <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rPr>
              <a:t>15</a:t>
            </a:r>
            <a:r>
              <a:rPr lang="ja-JP" altLang="en-US" sz="900"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rPr>
              <a:t>20</a:t>
            </a:r>
            <a:r>
              <a:rPr lang="ja-JP" altLang="en-US" sz="900" kern="0" dirty="0">
                <a:ln w="0"/>
                <a:solidFill>
                  <a:prstClr val="black"/>
                </a:solidFill>
                <a:latin typeface="UD デジタル 教科書体 N-R" panose="02020400000000000000" pitchFamily="17" charset="-128"/>
                <a:ea typeface="UD デジタル 教科書体 N-R" panose="02020400000000000000" pitchFamily="17" charset="-128"/>
              </a:rPr>
              <a:t> 　　</a:t>
            </a:r>
            <a:endPar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ja-JP" altLang="en-US" sz="900" kern="0" dirty="0">
                <a:ln w="0"/>
                <a:solidFill>
                  <a:prstClr val="black"/>
                </a:solidFill>
                <a:latin typeface="UD デジタル 教科書体 N-R" panose="02020400000000000000" pitchFamily="17" charset="-128"/>
                <a:ea typeface="UD デジタル 教科書体 N-R" panose="02020400000000000000" pitchFamily="17" charset="-128"/>
              </a:rPr>
              <a:t> 火・金　　 ４時間 </a:t>
            </a:r>
            <a:r>
              <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rPr>
              <a:t>14</a:t>
            </a:r>
            <a:r>
              <a:rPr lang="ja-JP" altLang="en-US" sz="900"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rPr>
              <a:t>05</a:t>
            </a:r>
            <a:endParaRPr lang="ja-JP" altLang="en-US" sz="9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ja-JP" altLang="en-US" sz="900" kern="0" dirty="0">
                <a:ln w="0"/>
                <a:solidFill>
                  <a:prstClr val="black"/>
                </a:solidFill>
                <a:latin typeface="UD デジタル 教科書体 N-R" panose="02020400000000000000" pitchFamily="17" charset="-128"/>
                <a:ea typeface="UD デジタル 教科書体 N-R" panose="02020400000000000000" pitchFamily="17" charset="-128"/>
              </a:rPr>
              <a:t>　　　　　　５時間 </a:t>
            </a:r>
            <a:r>
              <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rPr>
              <a:t>14</a:t>
            </a:r>
            <a:r>
              <a:rPr lang="ja-JP" altLang="en-US" sz="900"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rPr>
              <a:t>50</a:t>
            </a:r>
          </a:p>
          <a:p>
            <a:pPr lvl="0"/>
            <a:r>
              <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rPr>
              <a:t>            </a:t>
            </a:r>
            <a:r>
              <a:rPr lang="ja-JP" altLang="en-US" sz="900" kern="0" dirty="0">
                <a:ln w="0"/>
                <a:solidFill>
                  <a:prstClr val="black"/>
                </a:solidFill>
                <a:latin typeface="UD デジタル 教科書体 N-R" panose="02020400000000000000" pitchFamily="17" charset="-128"/>
                <a:ea typeface="UD デジタル 教科書体 N-R" panose="02020400000000000000" pitchFamily="17" charset="-128"/>
              </a:rPr>
              <a:t>６時間 </a:t>
            </a:r>
            <a:r>
              <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rPr>
              <a:t>15</a:t>
            </a:r>
            <a:r>
              <a:rPr lang="ja-JP" altLang="en-US" sz="900"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rPr>
              <a:t>40</a:t>
            </a:r>
          </a:p>
        </p:txBody>
      </p:sp>
      <p:sp>
        <p:nvSpPr>
          <p:cNvPr id="18" name="テキスト ボックス 17"/>
          <p:cNvSpPr txBox="1"/>
          <p:nvPr/>
        </p:nvSpPr>
        <p:spPr>
          <a:xfrm>
            <a:off x="6322423" y="787002"/>
            <a:ext cx="1907178" cy="1938992"/>
          </a:xfrm>
          <a:prstGeom prst="rect">
            <a:avLst/>
          </a:prstGeom>
          <a:noFill/>
          <a:ln>
            <a:solidFill>
              <a:srgbClr val="FFC000"/>
            </a:solidFill>
          </a:ln>
        </p:spPr>
        <p:txBody>
          <a:bodyPr wrap="square" rtlCol="0">
            <a:spAutoFit/>
          </a:bodyPr>
          <a:lstStyle/>
          <a:p>
            <a:pPr lvl="0" algn="ctr"/>
            <a:r>
              <a:rPr lang="ja-JP" altLang="en-US" sz="1200" kern="0" dirty="0">
                <a:ln w="0"/>
                <a:solidFill>
                  <a:prstClr val="black"/>
                </a:solidFill>
                <a:latin typeface="UD デジタル 教科書体 N-B" panose="02020700000000000000" pitchFamily="17" charset="-128"/>
                <a:ea typeface="UD デジタル 教科書体 N-B" panose="02020700000000000000" pitchFamily="17" charset="-128"/>
              </a:rPr>
              <a:t>服装等</a:t>
            </a:r>
            <a:endParaRPr lang="en-US" altLang="ja-JP" sz="1200" kern="0" dirty="0">
              <a:ln w="0"/>
              <a:solidFill>
                <a:prstClr val="black"/>
              </a:solidFill>
              <a:latin typeface="UD デジタル 教科書体 N-B" panose="02020700000000000000" pitchFamily="17" charset="-128"/>
              <a:ea typeface="UD デジタル 教科書体 N-B" panose="02020700000000000000" pitchFamily="17" charset="-128"/>
            </a:endParaRPr>
          </a:p>
          <a:p>
            <a:pPr lvl="0"/>
            <a:r>
              <a:rPr lang="ja-JP" altLang="en-US" sz="900" kern="0" dirty="0">
                <a:ln w="0"/>
                <a:solidFill>
                  <a:prstClr val="black"/>
                </a:solidFill>
                <a:latin typeface="UD デジタル 教科書体 N-R" panose="02020400000000000000" pitchFamily="17" charset="-128"/>
                <a:ea typeface="UD デジタル 教科書体 N-R" panose="02020400000000000000" pitchFamily="17" charset="-128"/>
              </a:rPr>
              <a:t>■小学生が活動するのにふさわしい服装で登校します。</a:t>
            </a:r>
            <a:endPar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ja-JP" altLang="en-US" sz="900" kern="0" dirty="0">
                <a:ln w="0"/>
                <a:solidFill>
                  <a:prstClr val="black"/>
                </a:solidFill>
                <a:latin typeface="UD デジタル 教科書体 N-R" panose="02020400000000000000" pitchFamily="17" charset="-128"/>
                <a:ea typeface="UD デジタル 教科書体 N-R" panose="02020400000000000000" pitchFamily="17" charset="-128"/>
              </a:rPr>
              <a:t>■パーマをかけたり染めたりしません。</a:t>
            </a:r>
            <a:endPar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ja-JP" altLang="en-US" sz="900" kern="0" dirty="0">
                <a:ln w="0"/>
                <a:solidFill>
                  <a:prstClr val="black"/>
                </a:solidFill>
                <a:latin typeface="UD デジタル 教科書体 N-R" panose="02020400000000000000" pitchFamily="17" charset="-128"/>
                <a:ea typeface="UD デジタル 教科書体 N-R" panose="02020400000000000000" pitchFamily="17" charset="-128"/>
              </a:rPr>
              <a:t>■校内では名札をつけます。</a:t>
            </a:r>
            <a:endPar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ja-JP" altLang="en-US" sz="900" kern="0" dirty="0">
                <a:ln w="0"/>
                <a:solidFill>
                  <a:prstClr val="black"/>
                </a:solidFill>
                <a:latin typeface="UD デジタル 教科書体 N-R" panose="02020400000000000000" pitchFamily="17" charset="-128"/>
                <a:ea typeface="UD デジタル 教科書体 N-R" panose="02020400000000000000" pitchFamily="17" charset="-128"/>
              </a:rPr>
              <a:t>■上履き、下履きを区別します。</a:t>
            </a:r>
            <a:endPar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ja-JP" altLang="en-US" sz="900" kern="0" dirty="0">
                <a:ln w="0"/>
                <a:solidFill>
                  <a:prstClr val="black"/>
                </a:solidFill>
                <a:latin typeface="UD デジタル 教科書体 N-R" panose="02020400000000000000" pitchFamily="17" charset="-128"/>
                <a:ea typeface="UD デジタル 教科書体 N-R" panose="02020400000000000000" pitchFamily="17" charset="-128"/>
              </a:rPr>
              <a:t>■ハッスルタイムや昼休みは帽子等をかぶって外に出ます。</a:t>
            </a:r>
            <a:endPar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ja-JP" altLang="en-US" sz="900" kern="0" dirty="0">
                <a:ln w="0"/>
                <a:solidFill>
                  <a:prstClr val="black"/>
                </a:solidFill>
                <a:latin typeface="UD デジタル 教科書体 N-R" panose="02020400000000000000" pitchFamily="17" charset="-128"/>
                <a:ea typeface="UD デジタル 教科書体 N-R" panose="02020400000000000000" pitchFamily="17" charset="-128"/>
              </a:rPr>
              <a:t>■体育のときは、体操着・赤白帽を着用します。</a:t>
            </a:r>
            <a:endPar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ja-JP" altLang="en-US" sz="900" kern="0" dirty="0">
                <a:ln w="0"/>
                <a:solidFill>
                  <a:prstClr val="black"/>
                </a:solidFill>
                <a:latin typeface="UD デジタル 教科書体 N-R" panose="02020400000000000000" pitchFamily="17" charset="-128"/>
                <a:ea typeface="UD デジタル 教科書体 N-R" panose="02020400000000000000" pitchFamily="17" charset="-128"/>
              </a:rPr>
              <a:t>■掃除のときは、赤白帽子をかぶり、体操着にはきかえます。</a:t>
            </a:r>
            <a:endPar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endParaRPr>
          </a:p>
        </p:txBody>
      </p:sp>
      <p:sp>
        <p:nvSpPr>
          <p:cNvPr id="19" name="テキスト ボックス 18"/>
          <p:cNvSpPr txBox="1"/>
          <p:nvPr/>
        </p:nvSpPr>
        <p:spPr>
          <a:xfrm>
            <a:off x="10249994" y="803603"/>
            <a:ext cx="1907178" cy="1969770"/>
          </a:xfrm>
          <a:prstGeom prst="rect">
            <a:avLst/>
          </a:prstGeom>
          <a:noFill/>
          <a:ln>
            <a:solidFill>
              <a:srgbClr val="FFC000"/>
            </a:solidFill>
          </a:ln>
        </p:spPr>
        <p:txBody>
          <a:bodyPr wrap="square" rtlCol="0">
            <a:spAutoFit/>
          </a:bodyPr>
          <a:lstStyle/>
          <a:p>
            <a:pPr lvl="0" algn="ctr"/>
            <a:r>
              <a:rPr lang="ja-JP" altLang="en-US" sz="1200" kern="0" dirty="0">
                <a:ln w="0"/>
                <a:solidFill>
                  <a:prstClr val="black"/>
                </a:solidFill>
                <a:latin typeface="UD デジタル 教科書体 N-B" panose="02020700000000000000" pitchFamily="17" charset="-128"/>
                <a:ea typeface="UD デジタル 教科書体 N-B" panose="02020700000000000000" pitchFamily="17" charset="-128"/>
              </a:rPr>
              <a:t>その他の持ち物</a:t>
            </a:r>
            <a:endParaRPr lang="en-US" altLang="ja-JP" sz="1200" kern="0" dirty="0">
              <a:ln w="0"/>
              <a:solidFill>
                <a:prstClr val="black"/>
              </a:solidFill>
              <a:latin typeface="UD デジタル 教科書体 N-B" panose="02020700000000000000" pitchFamily="17" charset="-128"/>
              <a:ea typeface="UD デジタル 教科書体 N-B" panose="02020700000000000000" pitchFamily="17" charset="-128"/>
            </a:endParaRPr>
          </a:p>
          <a:p>
            <a:pPr lvl="0"/>
            <a:r>
              <a:rPr lang="ja-JP" altLang="en-US" sz="1000" b="1" kern="0" dirty="0">
                <a:ln w="0"/>
                <a:solidFill>
                  <a:prstClr val="black"/>
                </a:solidFill>
                <a:latin typeface="UD デジタル 教科書体 N-R" panose="02020400000000000000" pitchFamily="17" charset="-128"/>
                <a:ea typeface="UD デジタル 教科書体 N-R" panose="02020400000000000000" pitchFamily="17" charset="-128"/>
              </a:rPr>
              <a:t>　</a:t>
            </a:r>
            <a:r>
              <a:rPr lang="ja-JP" altLang="en-US" sz="1000" b="1" kern="0" dirty="0">
                <a:ln w="0"/>
                <a:solidFill>
                  <a:srgbClr val="FF0000"/>
                </a:solidFill>
                <a:latin typeface="UD デジタル 教科書体 N-R" panose="02020400000000000000" pitchFamily="17" charset="-128"/>
                <a:ea typeface="UD デジタル 教科書体 N-R" panose="02020400000000000000" pitchFamily="17" charset="-128"/>
              </a:rPr>
              <a:t>持ち物には記名を</a:t>
            </a:r>
            <a:endParaRPr lang="en-US" altLang="ja-JP" sz="1000" b="1" kern="0" dirty="0">
              <a:ln w="0"/>
              <a:solidFill>
                <a:srgbClr val="FF0000"/>
              </a:solidFill>
              <a:latin typeface="UD デジタル 教科書体 N-R" panose="02020400000000000000" pitchFamily="17" charset="-128"/>
              <a:ea typeface="UD デジタル 教科書体 N-R" panose="02020400000000000000" pitchFamily="17" charset="-128"/>
            </a:endParaRPr>
          </a:p>
          <a:p>
            <a:pPr lvl="0"/>
            <a:r>
              <a:rPr lang="ja-JP" altLang="en-US" sz="1000"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900" kern="0" dirty="0">
                <a:ln w="0"/>
                <a:solidFill>
                  <a:prstClr val="black"/>
                </a:solidFill>
                <a:latin typeface="UD デジタル 教科書体 N-R" panose="02020400000000000000" pitchFamily="17" charset="-128"/>
                <a:ea typeface="UD デジタル 教科書体 N-R" panose="02020400000000000000" pitchFamily="17" charset="-128"/>
              </a:rPr>
              <a:t>プールカード</a:t>
            </a:r>
            <a:endParaRPr lang="en-US" altLang="ja-JP" sz="7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en-US" altLang="ja-JP" sz="700" b="1" kern="0" dirty="0">
                <a:ln w="0"/>
                <a:solidFill>
                  <a:srgbClr val="FF0000"/>
                </a:solidFill>
                <a:latin typeface="UD デジタル 教科書体 N-R" panose="02020400000000000000" pitchFamily="17" charset="-128"/>
                <a:ea typeface="UD デジタル 教科書体 N-R" panose="02020400000000000000" pitchFamily="17" charset="-128"/>
              </a:rPr>
              <a:t>※</a:t>
            </a:r>
            <a:r>
              <a:rPr lang="ja-JP" altLang="en-US" sz="700" b="1" kern="0" dirty="0">
                <a:ln w="0"/>
                <a:solidFill>
                  <a:srgbClr val="FF0000"/>
                </a:solidFill>
                <a:latin typeface="UD デジタル 教科書体 N-R" panose="02020400000000000000" pitchFamily="17" charset="-128"/>
                <a:ea typeface="UD デジタル 教科書体 N-R" panose="02020400000000000000" pitchFamily="17" charset="-128"/>
              </a:rPr>
              <a:t>確認印・体温記入がないと入れません</a:t>
            </a:r>
            <a:r>
              <a:rPr lang="ja-JP" altLang="en-US" sz="700" kern="0" dirty="0">
                <a:ln w="0"/>
                <a:solidFill>
                  <a:srgbClr val="FF0000"/>
                </a:solidFill>
                <a:latin typeface="UD デジタル 教科書体 N-R" panose="02020400000000000000" pitchFamily="17" charset="-128"/>
                <a:ea typeface="UD デジタル 教科書体 N-R" panose="02020400000000000000" pitchFamily="17" charset="-128"/>
              </a:rPr>
              <a:t>。</a:t>
            </a:r>
            <a:endParaRPr lang="en-US" altLang="ja-JP" sz="700" kern="0" dirty="0">
              <a:ln w="0"/>
              <a:solidFill>
                <a:srgbClr val="FF0000"/>
              </a:solidFill>
              <a:latin typeface="UD デジタル 教科書体 N-R" panose="02020400000000000000" pitchFamily="17" charset="-128"/>
              <a:ea typeface="UD デジタル 教科書体 N-R" panose="02020400000000000000" pitchFamily="17" charset="-128"/>
            </a:endParaRPr>
          </a:p>
          <a:p>
            <a:pPr lvl="0"/>
            <a:r>
              <a:rPr lang="en-US" altLang="ja-JP" sz="700"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700" kern="0" dirty="0">
                <a:ln w="0"/>
                <a:solidFill>
                  <a:prstClr val="black"/>
                </a:solidFill>
                <a:latin typeface="UD デジタル 教科書体 N-R" panose="02020400000000000000" pitchFamily="17" charset="-128"/>
                <a:ea typeface="UD デジタル 教科書体 N-R" panose="02020400000000000000" pitchFamily="17" charset="-128"/>
              </a:rPr>
              <a:t>担任は、児童の安全指導や学習準備を優</a:t>
            </a:r>
            <a:endParaRPr lang="en-US" altLang="ja-JP" sz="7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ja-JP" altLang="en-US" sz="700" kern="0" dirty="0">
                <a:ln w="0"/>
                <a:solidFill>
                  <a:prstClr val="black"/>
                </a:solidFill>
                <a:latin typeface="UD デジタル 教科書体 N-R" panose="02020400000000000000" pitchFamily="17" charset="-128"/>
                <a:ea typeface="UD デジタル 教科書体 N-R" panose="02020400000000000000" pitchFamily="17" charset="-128"/>
              </a:rPr>
              <a:t>先しております。</a:t>
            </a:r>
            <a:r>
              <a:rPr lang="ja-JP" altLang="en-US" sz="700" b="1" kern="0" dirty="0">
                <a:ln w="0"/>
                <a:solidFill>
                  <a:srgbClr val="FF0000"/>
                </a:solidFill>
                <a:latin typeface="UD デジタル 教科書体 N-R" panose="02020400000000000000" pitchFamily="17" charset="-128"/>
                <a:ea typeface="UD デジタル 教科書体 N-R" panose="02020400000000000000" pitchFamily="17" charset="-128"/>
              </a:rPr>
              <a:t>確認の電話はできません。</a:t>
            </a:r>
            <a:endParaRPr lang="en-US" altLang="ja-JP" sz="700" b="1" kern="0" dirty="0">
              <a:ln w="0"/>
              <a:solidFill>
                <a:srgbClr val="FF0000"/>
              </a:solidFill>
              <a:latin typeface="UD デジタル 教科書体 N-R" panose="02020400000000000000" pitchFamily="17" charset="-128"/>
              <a:ea typeface="UD デジタル 教科書体 N-R" panose="02020400000000000000" pitchFamily="17" charset="-128"/>
            </a:endParaRPr>
          </a:p>
          <a:p>
            <a:pPr lvl="0"/>
            <a:r>
              <a:rPr lang="en-US" altLang="ja-JP" sz="700"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700" kern="0" dirty="0">
                <a:ln w="0"/>
                <a:solidFill>
                  <a:prstClr val="black"/>
                </a:solidFill>
                <a:latin typeface="UD デジタル 教科書体 N-R" panose="02020400000000000000" pitchFamily="17" charset="-128"/>
                <a:ea typeface="UD デジタル 教科書体 N-R" panose="02020400000000000000" pitchFamily="17" charset="-128"/>
              </a:rPr>
              <a:t>水泳帽子、バスタオルなどを忘れた場合もプールには入れません。（感染予防）</a:t>
            </a:r>
            <a:endParaRPr lang="en-US" altLang="ja-JP" sz="7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ja-JP" altLang="en-US" sz="1000" kern="0" dirty="0">
                <a:ln w="0"/>
                <a:solidFill>
                  <a:prstClr val="black"/>
                </a:solidFill>
                <a:latin typeface="UD デジタル 教科書体 N-R" panose="02020400000000000000" pitchFamily="17" charset="-128"/>
                <a:ea typeface="UD デジタル 教科書体 N-R" panose="02020400000000000000" pitchFamily="17" charset="-128"/>
              </a:rPr>
              <a:t>■水筒</a:t>
            </a:r>
            <a:r>
              <a:rPr lang="ja-JP" altLang="en-US" sz="800" kern="0" dirty="0">
                <a:ln w="0"/>
                <a:solidFill>
                  <a:prstClr val="black"/>
                </a:solidFill>
                <a:latin typeface="UD デジタル 教科書体 N-R" panose="02020400000000000000" pitchFamily="17" charset="-128"/>
                <a:ea typeface="UD デジタル 教科書体 N-R" panose="02020400000000000000" pitchFamily="17" charset="-128"/>
              </a:rPr>
              <a:t>（必要に応じていつでも）</a:t>
            </a:r>
            <a:endParaRPr lang="en-US" altLang="ja-JP" sz="8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en-US" altLang="ja-JP" sz="700"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700" kern="0" dirty="0">
                <a:ln w="0"/>
                <a:solidFill>
                  <a:prstClr val="black"/>
                </a:solidFill>
                <a:latin typeface="UD デジタル 教科書体 N-R" panose="02020400000000000000" pitchFamily="17" charset="-128"/>
                <a:ea typeface="UD デジタル 教科書体 N-R" panose="02020400000000000000" pitchFamily="17" charset="-128"/>
              </a:rPr>
              <a:t>中身は保護者の責任で適切にご判断ください。</a:t>
            </a:r>
            <a:endParaRPr lang="en-US" altLang="ja-JP" sz="7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ja-JP" altLang="en-US" sz="1000" kern="0" dirty="0">
                <a:ln w="0"/>
                <a:solidFill>
                  <a:prstClr val="black"/>
                </a:solidFill>
                <a:latin typeface="UD デジタル 教科書体 N-R" panose="02020400000000000000" pitchFamily="17" charset="-128"/>
                <a:ea typeface="UD デジタル 教科書体 N-R" panose="02020400000000000000" pitchFamily="17" charset="-128"/>
              </a:rPr>
              <a:t>■日傘・クールタオル</a:t>
            </a:r>
            <a:endParaRPr lang="en-US" altLang="ja-JP" sz="10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en-US" altLang="ja-JP" sz="700"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700" kern="0" dirty="0">
                <a:ln w="0"/>
                <a:solidFill>
                  <a:prstClr val="black"/>
                </a:solidFill>
                <a:latin typeface="UD デジタル 教科書体 N-R" panose="02020400000000000000" pitchFamily="17" charset="-128"/>
                <a:ea typeface="UD デジタル 教科書体 N-R" panose="02020400000000000000" pitchFamily="17" charset="-128"/>
              </a:rPr>
              <a:t>登下校時に必要に応じて使用可。日傘を使用させる場合は、交通安全と周りの子に十分気を付けるようご指導ください。</a:t>
            </a:r>
          </a:p>
        </p:txBody>
      </p:sp>
      <p:sp>
        <p:nvSpPr>
          <p:cNvPr id="20" name="テキスト ボックス 19"/>
          <p:cNvSpPr txBox="1"/>
          <p:nvPr/>
        </p:nvSpPr>
        <p:spPr>
          <a:xfrm>
            <a:off x="10258705" y="4914035"/>
            <a:ext cx="1907178" cy="1800493"/>
          </a:xfrm>
          <a:prstGeom prst="rect">
            <a:avLst/>
          </a:prstGeom>
          <a:noFill/>
          <a:ln>
            <a:solidFill>
              <a:srgbClr val="0070C0"/>
            </a:solidFill>
          </a:ln>
        </p:spPr>
        <p:txBody>
          <a:bodyPr wrap="square" rtlCol="0">
            <a:spAutoFit/>
          </a:bodyPr>
          <a:lstStyle/>
          <a:p>
            <a:pPr lvl="0" algn="ctr"/>
            <a:r>
              <a:rPr lang="ja-JP" altLang="en-US" sz="1200" kern="0" dirty="0">
                <a:ln w="0"/>
                <a:solidFill>
                  <a:prstClr val="black"/>
                </a:solidFill>
                <a:latin typeface="UD デジタル 教科書体 N-B" panose="02020700000000000000" pitchFamily="17" charset="-128"/>
                <a:ea typeface="UD デジタル 教科書体 N-B" panose="02020700000000000000" pitchFamily="17" charset="-128"/>
              </a:rPr>
              <a:t>帰宅・校外での約束</a:t>
            </a:r>
            <a:endParaRPr lang="en-US" altLang="ja-JP" sz="1200" kern="0" dirty="0">
              <a:ln w="0"/>
              <a:solidFill>
                <a:prstClr val="black"/>
              </a:solidFill>
              <a:latin typeface="UD デジタル 教科書体 N-B" panose="02020700000000000000" pitchFamily="17" charset="-128"/>
              <a:ea typeface="UD デジタル 教科書体 N-B" panose="02020700000000000000" pitchFamily="17" charset="-128"/>
            </a:endParaRPr>
          </a:p>
          <a:p>
            <a:pPr lvl="0"/>
            <a:r>
              <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900" kern="0" dirty="0">
                <a:ln w="0"/>
                <a:solidFill>
                  <a:prstClr val="black"/>
                </a:solidFill>
                <a:latin typeface="UD デジタル 教科書体 N-R" panose="02020400000000000000" pitchFamily="17" charset="-128"/>
                <a:ea typeface="UD デジタル 教科書体 N-R" panose="02020400000000000000" pitchFamily="17" charset="-128"/>
              </a:rPr>
              <a:t>遊びに行くときは、誰と、どこへ、何時に帰るか、家の人に伝えます。</a:t>
            </a:r>
            <a:endPar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900" kern="0" dirty="0">
                <a:ln w="0"/>
                <a:solidFill>
                  <a:prstClr val="black"/>
                </a:solidFill>
                <a:latin typeface="UD デジタル 教科書体 N-R" panose="02020400000000000000" pitchFamily="17" charset="-128"/>
                <a:ea typeface="UD デジタル 教科書体 N-R" panose="02020400000000000000" pitchFamily="17" charset="-128"/>
              </a:rPr>
              <a:t>自転車に乗るときはヘルメットをかぶります。</a:t>
            </a:r>
            <a:endPar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900" kern="0" dirty="0">
                <a:ln w="0"/>
                <a:solidFill>
                  <a:prstClr val="black"/>
                </a:solidFill>
                <a:latin typeface="UD デジタル 教科書体 N-R" panose="02020400000000000000" pitchFamily="17" charset="-128"/>
                <a:ea typeface="UD デジタル 教科書体 N-R" panose="02020400000000000000" pitchFamily="17" charset="-128"/>
              </a:rPr>
              <a:t>学区外に子供だけでは行きません。</a:t>
            </a:r>
            <a:endPar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900" kern="0" dirty="0">
                <a:ln w="0"/>
                <a:solidFill>
                  <a:prstClr val="black"/>
                </a:solidFill>
                <a:latin typeface="UD デジタル 教科書体 N-R" panose="02020400000000000000" pitchFamily="17" charset="-128"/>
                <a:ea typeface="UD デジタル 教科書体 N-R" panose="02020400000000000000" pitchFamily="17" charset="-128"/>
              </a:rPr>
              <a:t>交通ルールを守り、飛び出しは絶対にしません。</a:t>
            </a:r>
            <a:endPar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900" kern="0" dirty="0">
                <a:ln w="0"/>
                <a:solidFill>
                  <a:prstClr val="black"/>
                </a:solidFill>
                <a:latin typeface="UD デジタル 教科書体 N-R" panose="02020400000000000000" pitchFamily="17" charset="-128"/>
                <a:ea typeface="UD デジタル 教科書体 N-R" panose="02020400000000000000" pitchFamily="17" charset="-128"/>
              </a:rPr>
              <a:t>不審な人に出会ったら、「いかのおすし」を守ります。</a:t>
            </a:r>
            <a:endPar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endParaRPr>
          </a:p>
        </p:txBody>
      </p:sp>
      <p:sp>
        <p:nvSpPr>
          <p:cNvPr id="21" name="角丸四角形 20"/>
          <p:cNvSpPr/>
          <p:nvPr/>
        </p:nvSpPr>
        <p:spPr>
          <a:xfrm>
            <a:off x="5965373" y="2905362"/>
            <a:ext cx="304798" cy="181573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latin typeface="BIZ UDPゴシック" panose="020B0400000000000000" pitchFamily="50" charset="-128"/>
                <a:ea typeface="BIZ UDPゴシック" panose="020B0400000000000000" pitchFamily="50" charset="-128"/>
              </a:rPr>
              <a:t>学習</a:t>
            </a:r>
          </a:p>
        </p:txBody>
      </p:sp>
      <p:sp>
        <p:nvSpPr>
          <p:cNvPr id="22" name="角丸四角形 21"/>
          <p:cNvSpPr/>
          <p:nvPr/>
        </p:nvSpPr>
        <p:spPr>
          <a:xfrm>
            <a:off x="5978436" y="4943168"/>
            <a:ext cx="304798" cy="181573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latin typeface="BIZ UDPゴシック" panose="020B0400000000000000" pitchFamily="50" charset="-128"/>
                <a:ea typeface="BIZ UDPゴシック" panose="020B0400000000000000" pitchFamily="50" charset="-128"/>
              </a:rPr>
              <a:t>その他</a:t>
            </a:r>
          </a:p>
        </p:txBody>
      </p:sp>
      <p:sp>
        <p:nvSpPr>
          <p:cNvPr id="23" name="テキスト ボックス 22"/>
          <p:cNvSpPr txBox="1"/>
          <p:nvPr/>
        </p:nvSpPr>
        <p:spPr>
          <a:xfrm>
            <a:off x="34837" y="2838688"/>
            <a:ext cx="1907178" cy="1969770"/>
          </a:xfrm>
          <a:prstGeom prst="rect">
            <a:avLst/>
          </a:prstGeom>
          <a:noFill/>
          <a:ln>
            <a:solidFill>
              <a:srgbClr val="FF0000"/>
            </a:solidFill>
          </a:ln>
        </p:spPr>
        <p:txBody>
          <a:bodyPr wrap="square" rtlCol="0">
            <a:spAutoFit/>
          </a:bodyPr>
          <a:lstStyle/>
          <a:p>
            <a:pPr lvl="0" algn="ctr"/>
            <a:r>
              <a:rPr lang="ja-JP" altLang="en-US" sz="1200" kern="0" dirty="0">
                <a:ln w="0"/>
                <a:solidFill>
                  <a:prstClr val="black"/>
                </a:solidFill>
                <a:latin typeface="UD デジタル 教科書体 N-B" panose="02020700000000000000" pitchFamily="17" charset="-128"/>
                <a:ea typeface="UD デジタル 教科書体 N-B" panose="02020700000000000000" pitchFamily="17" charset="-128"/>
              </a:rPr>
              <a:t>筆箱に入れるもの</a:t>
            </a:r>
            <a:endParaRPr lang="en-US" altLang="ja-JP" sz="1200" kern="0" dirty="0">
              <a:ln w="0"/>
              <a:solidFill>
                <a:prstClr val="black"/>
              </a:solidFill>
              <a:latin typeface="UD デジタル 教科書体 N-B" panose="02020700000000000000" pitchFamily="17" charset="-128"/>
              <a:ea typeface="UD デジタル 教科書体 N-B" panose="02020700000000000000" pitchFamily="17" charset="-128"/>
            </a:endParaRPr>
          </a:p>
          <a:p>
            <a:pPr lvl="0"/>
            <a:r>
              <a:rPr lang="ja-JP" altLang="en-US" sz="900" kern="0" dirty="0">
                <a:ln w="0"/>
                <a:solidFill>
                  <a:prstClr val="black"/>
                </a:solidFill>
                <a:latin typeface="UD デジタル 教科書体 N-R" panose="02020400000000000000" pitchFamily="17" charset="-128"/>
                <a:ea typeface="UD デジタル 教科書体 N-R" panose="02020400000000000000" pitchFamily="17" charset="-128"/>
              </a:rPr>
              <a:t>学習に集中できるよう、柄や絵の少ないシンプルなものを用意してください</a:t>
            </a:r>
            <a:r>
              <a:rPr lang="ja-JP" altLang="en-US" sz="1000" kern="0" dirty="0">
                <a:ln w="0"/>
                <a:solidFill>
                  <a:prstClr val="black"/>
                </a:solidFill>
                <a:latin typeface="UD デジタル 教科書体 N-R" panose="02020400000000000000" pitchFamily="17" charset="-128"/>
                <a:ea typeface="UD デジタル 教科書体 N-R" panose="02020400000000000000" pitchFamily="17" charset="-128"/>
              </a:rPr>
              <a:t>。</a:t>
            </a:r>
            <a:endParaRPr lang="en-US" altLang="ja-JP" sz="10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ja-JP" altLang="en-US" sz="1000" kern="0" dirty="0">
                <a:ln w="0"/>
                <a:solidFill>
                  <a:prstClr val="black"/>
                </a:solidFill>
                <a:latin typeface="UD デジタル 教科書体 N-R" panose="02020400000000000000" pitchFamily="17" charset="-128"/>
                <a:ea typeface="UD デジタル 教科書体 N-R" panose="02020400000000000000" pitchFamily="17" charset="-128"/>
              </a:rPr>
              <a:t>■鉛筆 ５本</a:t>
            </a:r>
            <a:r>
              <a:rPr lang="ja-JP" altLang="en-US" sz="800" kern="0" dirty="0">
                <a:ln w="0"/>
                <a:solidFill>
                  <a:prstClr val="black"/>
                </a:solidFill>
                <a:latin typeface="UD デジタル 教科書体 N-R" panose="02020400000000000000" pitchFamily="17" charset="-128"/>
                <a:ea typeface="UD デジタル 教科書体 N-R" panose="02020400000000000000" pitchFamily="17" charset="-128"/>
              </a:rPr>
              <a:t>（１・２年Ｂまたは</a:t>
            </a:r>
            <a:endParaRPr lang="en-US" altLang="ja-JP" sz="8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ja-JP" altLang="en-US" sz="800" kern="0" dirty="0">
                <a:ln w="0"/>
                <a:solidFill>
                  <a:prstClr val="black"/>
                </a:solidFill>
                <a:latin typeface="UD デジタル 教科書体 N-R" panose="02020400000000000000" pitchFamily="17" charset="-128"/>
                <a:ea typeface="UD デジタル 教科書体 N-R" panose="02020400000000000000" pitchFamily="17" charset="-128"/>
              </a:rPr>
              <a:t>２Ｂ、あまり短くないもの）</a:t>
            </a:r>
            <a:endParaRPr lang="en-US" altLang="ja-JP" sz="8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ja-JP" altLang="en-US" sz="1000" kern="0" dirty="0">
                <a:ln w="0"/>
                <a:solidFill>
                  <a:prstClr val="black"/>
                </a:solidFill>
                <a:latin typeface="UD デジタル 教科書体 N-R" panose="02020400000000000000" pitchFamily="17" charset="-128"/>
                <a:ea typeface="UD デジタル 教科書体 N-R" panose="02020400000000000000" pitchFamily="17" charset="-128"/>
              </a:rPr>
              <a:t>■色鉛筆赤・青各１本</a:t>
            </a:r>
            <a:r>
              <a:rPr lang="ja-JP" altLang="en-US" sz="800" kern="0" dirty="0">
                <a:ln w="0"/>
                <a:solidFill>
                  <a:prstClr val="black"/>
                </a:solidFill>
                <a:latin typeface="UD デジタル 教科書体 N-R" panose="02020400000000000000" pitchFamily="17" charset="-128"/>
                <a:ea typeface="UD デジタル 教科書体 N-R" panose="02020400000000000000" pitchFamily="17" charset="-128"/>
              </a:rPr>
              <a:t>（中・高学年はボールペンも可）</a:t>
            </a:r>
            <a:endParaRPr lang="en-US" altLang="ja-JP" sz="8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ja-JP" altLang="en-US" sz="1000" kern="0" dirty="0">
                <a:ln w="0"/>
                <a:solidFill>
                  <a:prstClr val="black"/>
                </a:solidFill>
                <a:latin typeface="UD デジタル 教科書体 N-R" panose="02020400000000000000" pitchFamily="17" charset="-128"/>
                <a:ea typeface="UD デジタル 教科書体 N-R" panose="02020400000000000000" pitchFamily="17" charset="-128"/>
              </a:rPr>
              <a:t>■消しゴム　１個</a:t>
            </a:r>
            <a:r>
              <a:rPr lang="ja-JP" altLang="en-US" sz="800" kern="0" dirty="0">
                <a:ln w="0"/>
                <a:solidFill>
                  <a:prstClr val="black"/>
                </a:solidFill>
                <a:latin typeface="UD デジタル 教科書体 N-R" panose="02020400000000000000" pitchFamily="17" charset="-128"/>
                <a:ea typeface="UD デジタル 教科書体 N-R" panose="02020400000000000000" pitchFamily="17" charset="-128"/>
              </a:rPr>
              <a:t>（遊びで使うような消しゴム不可）</a:t>
            </a:r>
            <a:endParaRPr lang="en-US" altLang="ja-JP" sz="8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ja-JP" altLang="en-US" sz="1000"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en-US" altLang="ja-JP" sz="1000" kern="0" dirty="0">
                <a:ln w="0"/>
                <a:solidFill>
                  <a:prstClr val="black"/>
                </a:solidFill>
                <a:latin typeface="UD デジタル 教科書体 N-R" panose="02020400000000000000" pitchFamily="17" charset="-128"/>
                <a:ea typeface="UD デジタル 教科書体 N-R" panose="02020400000000000000" pitchFamily="17" charset="-128"/>
              </a:rPr>
              <a:t>15</a:t>
            </a:r>
            <a:r>
              <a:rPr lang="ja-JP" altLang="en-US" sz="1000" kern="0" dirty="0">
                <a:ln w="0"/>
                <a:solidFill>
                  <a:prstClr val="black"/>
                </a:solidFill>
                <a:latin typeface="UD デジタル 教科書体 N-R" panose="02020400000000000000" pitchFamily="17" charset="-128"/>
                <a:ea typeface="UD デジタル 教科書体 N-R" panose="02020400000000000000" pitchFamily="17" charset="-128"/>
              </a:rPr>
              <a:t>㎝定規又</a:t>
            </a:r>
            <a:r>
              <a:rPr lang="en-US" altLang="ja-JP" sz="1000" kern="0" dirty="0">
                <a:ln w="0"/>
                <a:solidFill>
                  <a:prstClr val="black"/>
                </a:solidFill>
                <a:latin typeface="UD デジタル 教科書体 N-R" panose="02020400000000000000" pitchFamily="17" charset="-128"/>
                <a:ea typeface="UD デジタル 教科書体 N-R" panose="02020400000000000000" pitchFamily="17" charset="-128"/>
              </a:rPr>
              <a:t>10</a:t>
            </a:r>
            <a:r>
              <a:rPr lang="ja-JP" altLang="en-US" sz="1000" kern="0" dirty="0">
                <a:ln w="0"/>
                <a:solidFill>
                  <a:prstClr val="black"/>
                </a:solidFill>
                <a:latin typeface="UD デジタル 教科書体 N-R" panose="02020400000000000000" pitchFamily="17" charset="-128"/>
                <a:ea typeface="UD デジタル 教科書体 N-R" panose="02020400000000000000" pitchFamily="17" charset="-128"/>
              </a:rPr>
              <a:t>㎝のミニ定規</a:t>
            </a:r>
            <a:endParaRPr lang="en-US" altLang="ja-JP" sz="10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ja-JP" altLang="en-US" sz="1000" kern="0" dirty="0">
                <a:ln w="0"/>
                <a:solidFill>
                  <a:prstClr val="black"/>
                </a:solidFill>
                <a:latin typeface="UD デジタル 教科書体 N-R" panose="02020400000000000000" pitchFamily="17" charset="-128"/>
                <a:ea typeface="UD デジタル 教科書体 N-R" panose="02020400000000000000" pitchFamily="17" charset="-128"/>
              </a:rPr>
              <a:t>■油性ネームペン</a:t>
            </a:r>
            <a:r>
              <a:rPr lang="ja-JP" altLang="en-US" sz="800" kern="0" dirty="0">
                <a:ln w="0"/>
                <a:solidFill>
                  <a:prstClr val="black"/>
                </a:solidFill>
                <a:latin typeface="UD デジタル 教科書体 N-R" panose="02020400000000000000" pitchFamily="17" charset="-128"/>
                <a:ea typeface="UD デジタル 教科書体 N-R" panose="02020400000000000000" pitchFamily="17" charset="-128"/>
              </a:rPr>
              <a:t>（低学年は道具箱）</a:t>
            </a:r>
            <a:endParaRPr lang="en-US" altLang="ja-JP" sz="1000" kern="0" dirty="0">
              <a:ln w="0"/>
              <a:solidFill>
                <a:prstClr val="black"/>
              </a:solidFill>
              <a:latin typeface="UD デジタル 教科書体 N-R" panose="02020400000000000000" pitchFamily="17" charset="-128"/>
              <a:ea typeface="UD デジタル 教科書体 N-R" panose="02020400000000000000" pitchFamily="17" charset="-128"/>
            </a:endParaRPr>
          </a:p>
        </p:txBody>
      </p:sp>
      <p:sp>
        <p:nvSpPr>
          <p:cNvPr id="24" name="テキスト ボックス 23"/>
          <p:cNvSpPr txBox="1"/>
          <p:nvPr/>
        </p:nvSpPr>
        <p:spPr>
          <a:xfrm>
            <a:off x="39189" y="4829343"/>
            <a:ext cx="1907178" cy="2000548"/>
          </a:xfrm>
          <a:prstGeom prst="rect">
            <a:avLst/>
          </a:prstGeom>
          <a:noFill/>
          <a:ln>
            <a:solidFill>
              <a:srgbClr val="0070C0"/>
            </a:solidFill>
          </a:ln>
        </p:spPr>
        <p:txBody>
          <a:bodyPr wrap="square" rtlCol="0">
            <a:spAutoFit/>
          </a:bodyPr>
          <a:lstStyle/>
          <a:p>
            <a:pPr lvl="0"/>
            <a:r>
              <a:rPr lang="ja-JP" altLang="en-US" sz="900" kern="0" dirty="0">
                <a:ln w="0"/>
                <a:solidFill>
                  <a:prstClr val="black"/>
                </a:solidFill>
                <a:latin typeface="UD デジタル 教科書体 N-B" panose="02020700000000000000" pitchFamily="17" charset="-128"/>
                <a:ea typeface="UD デジタル 教科書体 N-B" panose="02020700000000000000" pitchFamily="17" charset="-128"/>
              </a:rPr>
              <a:t>メール配信例</a:t>
            </a:r>
            <a:endParaRPr lang="en-US" altLang="ja-JP" sz="1100" kern="0" dirty="0">
              <a:ln w="0"/>
              <a:solidFill>
                <a:prstClr val="black"/>
              </a:solidFill>
              <a:latin typeface="UD デジタル 教科書体 N-B" panose="02020700000000000000" pitchFamily="17" charset="-128"/>
              <a:ea typeface="UD デジタル 教科書体 N-B" panose="02020700000000000000" pitchFamily="17" charset="-128"/>
            </a:endParaRPr>
          </a:p>
          <a:p>
            <a:pPr lvl="0"/>
            <a:r>
              <a:rPr lang="ja-JP" altLang="en-US" sz="900" b="1" kern="0" dirty="0">
                <a:ln w="0"/>
                <a:solidFill>
                  <a:srgbClr val="FF0000"/>
                </a:solidFill>
                <a:latin typeface="UD デジタル 教科書体 N-R" panose="02020400000000000000" pitchFamily="17" charset="-128"/>
                <a:ea typeface="UD デジタル 教科書体 N-R" panose="02020400000000000000" pitchFamily="17" charset="-128"/>
              </a:rPr>
              <a:t>不審者情報・臨時休校・学級閉鎖・急な下校時刻の変更等。</a:t>
            </a:r>
          </a:p>
          <a:p>
            <a:pPr lvl="0"/>
            <a:r>
              <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900" kern="0" dirty="0">
                <a:ln w="0"/>
                <a:solidFill>
                  <a:prstClr val="black"/>
                </a:solidFill>
                <a:latin typeface="UD デジタル 教科書体 N-R" panose="02020400000000000000" pitchFamily="17" charset="-128"/>
                <a:ea typeface="UD デジタル 教科書体 N-R" panose="02020400000000000000" pitchFamily="17" charset="-128"/>
              </a:rPr>
              <a:t>急な登下校時刻の変更や臨時の集団下校、学級閉鎖（インフルエンザ等）のお知らせは決定後メールとプリントでお知らせします。</a:t>
            </a:r>
          </a:p>
          <a:p>
            <a:pPr lvl="0"/>
            <a:r>
              <a:rPr lang="ja-JP" altLang="en-US" sz="900" b="1" kern="0" dirty="0">
                <a:ln w="0"/>
                <a:solidFill>
                  <a:srgbClr val="FF0000"/>
                </a:solidFill>
                <a:latin typeface="UD デジタル 教科書体 N-R" panose="02020400000000000000" pitchFamily="17" charset="-128"/>
                <a:ea typeface="UD デジタル 教科書体 N-R" panose="02020400000000000000" pitchFamily="17" charset="-128"/>
              </a:rPr>
              <a:t>天候急変時（豪雨・雷雨等）のお迎え依頼</a:t>
            </a:r>
          </a:p>
          <a:p>
            <a:pPr lvl="0"/>
            <a:r>
              <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900" kern="0" dirty="0">
                <a:ln w="0"/>
                <a:solidFill>
                  <a:prstClr val="black"/>
                </a:solidFill>
                <a:latin typeface="UD デジタル 教科書体 N-R" panose="02020400000000000000" pitchFamily="17" charset="-128"/>
                <a:ea typeface="UD デジタル 教科書体 N-R" panose="02020400000000000000" pitchFamily="17" charset="-128"/>
              </a:rPr>
              <a:t>お迎え依頼の他に車でのお迎えの仕方についても配信します。</a:t>
            </a:r>
          </a:p>
          <a:p>
            <a:pPr lvl="0"/>
            <a:r>
              <a:rPr lang="ja-JP" altLang="en-US" sz="900" b="1" kern="0" dirty="0">
                <a:ln w="0"/>
                <a:solidFill>
                  <a:srgbClr val="FF0000"/>
                </a:solidFill>
                <a:latin typeface="UD デジタル 教科書体 N-R" panose="02020400000000000000" pitchFamily="17" charset="-128"/>
                <a:ea typeface="UD デジタル 教科書体 N-R" panose="02020400000000000000" pitchFamily="17" charset="-128"/>
              </a:rPr>
              <a:t>学校・学年だより等の連絡文書</a:t>
            </a:r>
            <a:endParaRPr lang="en-US" altLang="ja-JP" sz="8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en-US" altLang="ja-JP" sz="800"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800" kern="0" dirty="0">
                <a:ln w="0"/>
                <a:solidFill>
                  <a:prstClr val="black"/>
                </a:solidFill>
                <a:latin typeface="UD デジタル 教科書体 N-R" panose="02020400000000000000" pitchFamily="17" charset="-128"/>
                <a:ea typeface="UD デジタル 教科書体 N-R" panose="02020400000000000000" pitchFamily="17" charset="-128"/>
              </a:rPr>
              <a:t>連絡文書も「すぐーる」で配信しています。</a:t>
            </a:r>
            <a:endParaRPr lang="en-US" altLang="ja-JP" sz="800" kern="0" dirty="0">
              <a:ln w="0"/>
              <a:solidFill>
                <a:prstClr val="black"/>
              </a:solidFill>
              <a:latin typeface="UD デジタル 教科書体 N-R" panose="02020400000000000000" pitchFamily="17" charset="-128"/>
              <a:ea typeface="UD デジタル 教科書体 N-R" panose="02020400000000000000" pitchFamily="17" charset="-128"/>
            </a:endParaRPr>
          </a:p>
        </p:txBody>
      </p:sp>
      <p:sp>
        <p:nvSpPr>
          <p:cNvPr id="27" name="テキスト ボックス 26"/>
          <p:cNvSpPr txBox="1"/>
          <p:nvPr/>
        </p:nvSpPr>
        <p:spPr>
          <a:xfrm>
            <a:off x="2029977" y="2353446"/>
            <a:ext cx="1875820" cy="2015936"/>
          </a:xfrm>
          <a:prstGeom prst="rect">
            <a:avLst/>
          </a:prstGeom>
          <a:noFill/>
          <a:ln>
            <a:solidFill>
              <a:srgbClr val="FF0000"/>
            </a:solidFill>
          </a:ln>
        </p:spPr>
        <p:txBody>
          <a:bodyPr wrap="square" rtlCol="0">
            <a:spAutoFit/>
          </a:bodyPr>
          <a:lstStyle/>
          <a:p>
            <a:pPr lvl="0"/>
            <a:r>
              <a:rPr lang="ja-JP" altLang="en-US" sz="1100" kern="0" dirty="0">
                <a:ln w="0"/>
                <a:solidFill>
                  <a:prstClr val="black"/>
                </a:solidFill>
                <a:latin typeface="UD デジタル 教科書体 N-B" panose="02020700000000000000" pitchFamily="17" charset="-128"/>
                <a:ea typeface="UD デジタル 教科書体 N-B" panose="02020700000000000000" pitchFamily="17" charset="-128"/>
              </a:rPr>
              <a:t>学校においておく学習用具</a:t>
            </a:r>
            <a:r>
              <a:rPr lang="ja-JP" altLang="en-US" sz="1000" kern="0" dirty="0">
                <a:ln w="0"/>
                <a:solidFill>
                  <a:prstClr val="black"/>
                </a:solidFill>
                <a:latin typeface="UD デジタル 教科書体 N-B" panose="02020700000000000000" pitchFamily="17" charset="-128"/>
                <a:ea typeface="UD デジタル 教科書体 N-B" panose="02020700000000000000" pitchFamily="17" charset="-128"/>
              </a:rPr>
              <a:t>全学年共通</a:t>
            </a:r>
            <a:endParaRPr lang="en-US" altLang="ja-JP" sz="900" kern="0" dirty="0">
              <a:ln w="0"/>
              <a:solidFill>
                <a:prstClr val="black"/>
              </a:solidFill>
              <a:latin typeface="UD デジタル 教科書体 N-B" panose="02020700000000000000" pitchFamily="17" charset="-128"/>
              <a:ea typeface="UD デジタル 教科書体 N-B" panose="02020700000000000000" pitchFamily="17" charset="-128"/>
            </a:endParaRPr>
          </a:p>
          <a:p>
            <a:pPr lvl="0"/>
            <a:r>
              <a:rPr lang="ja-JP" altLang="en-US" sz="900" kern="0" dirty="0">
                <a:ln w="0"/>
                <a:solidFill>
                  <a:prstClr val="black"/>
                </a:solidFill>
                <a:latin typeface="UD デジタル 教科書体 N-R" panose="02020400000000000000" pitchFamily="17" charset="-128"/>
                <a:ea typeface="UD デジタル 教科書体 N-R" panose="02020400000000000000" pitchFamily="17" charset="-128"/>
              </a:rPr>
              <a:t>■はさみ　■のり　■探検バック　■ネームペン　■フェルトペン　■セロハンテープ</a:t>
            </a:r>
            <a:endPar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ja-JP" altLang="en-US" sz="900" kern="0" dirty="0">
                <a:ln w="0"/>
                <a:solidFill>
                  <a:prstClr val="black"/>
                </a:solidFill>
                <a:latin typeface="UD デジタル 教科書体 N-R" panose="02020400000000000000" pitchFamily="17" charset="-128"/>
                <a:ea typeface="UD デジタル 教科書体 N-R" panose="02020400000000000000" pitchFamily="17" charset="-128"/>
              </a:rPr>
              <a:t>■色鉛筆（クーピー可）</a:t>
            </a:r>
            <a:endPar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lgn="ctr"/>
            <a:r>
              <a:rPr lang="ja-JP" altLang="en-US" sz="900" kern="0" dirty="0">
                <a:ln w="0"/>
                <a:solidFill>
                  <a:prstClr val="black"/>
                </a:solidFill>
                <a:latin typeface="UD デジタル 教科書体 N-R" panose="02020400000000000000" pitchFamily="17" charset="-128"/>
                <a:ea typeface="UD デジタル 教科書体 N-R" panose="02020400000000000000" pitchFamily="17" charset="-128"/>
              </a:rPr>
              <a:t>＋</a:t>
            </a:r>
            <a:endPar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endPar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endPar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endPar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endParaRPr lang="en-US" altLang="ja-JP" sz="8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en-US" altLang="ja-JP" sz="800"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800" kern="0" dirty="0">
                <a:ln w="0"/>
                <a:solidFill>
                  <a:prstClr val="black"/>
                </a:solidFill>
                <a:latin typeface="UD デジタル 教科書体 N-R" panose="02020400000000000000" pitchFamily="17" charset="-128"/>
                <a:ea typeface="UD デジタル 教科書体 N-R" panose="02020400000000000000" pitchFamily="17" charset="-128"/>
              </a:rPr>
              <a:t>三角定規・分度器は透明なもの。</a:t>
            </a:r>
            <a:endParaRPr lang="en-US" altLang="ja-JP" sz="8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en-US" altLang="ja-JP" sz="800"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800" kern="0" dirty="0">
                <a:ln w="0"/>
                <a:solidFill>
                  <a:prstClr val="black"/>
                </a:solidFill>
                <a:latin typeface="UD デジタル 教科書体 N-R" panose="02020400000000000000" pitchFamily="17" charset="-128"/>
                <a:ea typeface="UD デジタル 教科書体 N-R" panose="02020400000000000000" pitchFamily="17" charset="-128"/>
              </a:rPr>
              <a:t>その他については</a:t>
            </a:r>
            <a:r>
              <a:rPr lang="ja-JP" altLang="en-US" sz="800" kern="0">
                <a:ln w="0"/>
                <a:solidFill>
                  <a:prstClr val="black"/>
                </a:solidFill>
                <a:latin typeface="UD デジタル 教科書体 N-R" panose="02020400000000000000" pitchFamily="17" charset="-128"/>
                <a:ea typeface="UD デジタル 教科書体 N-R" panose="02020400000000000000" pitchFamily="17" charset="-128"/>
              </a:rPr>
              <a:t>、学年だより等で</a:t>
            </a:r>
            <a:r>
              <a:rPr lang="ja-JP" altLang="en-US" sz="800" kern="0" dirty="0">
                <a:ln w="0"/>
                <a:solidFill>
                  <a:prstClr val="black"/>
                </a:solidFill>
                <a:latin typeface="UD デジタル 教科書体 N-R" panose="02020400000000000000" pitchFamily="17" charset="-128"/>
                <a:ea typeface="UD デジタル 教科書体 N-R" panose="02020400000000000000" pitchFamily="17" charset="-128"/>
              </a:rPr>
              <a:t>、お知らせします。</a:t>
            </a:r>
            <a:endParaRPr lang="en-US" altLang="ja-JP" sz="800" kern="0" dirty="0">
              <a:ln w="0"/>
              <a:solidFill>
                <a:prstClr val="black"/>
              </a:solidFill>
              <a:latin typeface="UD デジタル 教科書体 N-R" panose="02020400000000000000" pitchFamily="17" charset="-128"/>
              <a:ea typeface="UD デジタル 教科書体 N-R" panose="02020400000000000000" pitchFamily="17" charset="-128"/>
            </a:endParaRPr>
          </a:p>
        </p:txBody>
      </p:sp>
      <p:sp>
        <p:nvSpPr>
          <p:cNvPr id="30" name="テキスト ボックス 29"/>
          <p:cNvSpPr txBox="1"/>
          <p:nvPr/>
        </p:nvSpPr>
        <p:spPr>
          <a:xfrm>
            <a:off x="3977186" y="3051502"/>
            <a:ext cx="1907178" cy="2262158"/>
          </a:xfrm>
          <a:prstGeom prst="rect">
            <a:avLst/>
          </a:prstGeom>
          <a:noFill/>
          <a:ln>
            <a:solidFill>
              <a:srgbClr val="FF0000"/>
            </a:solidFill>
          </a:ln>
        </p:spPr>
        <p:txBody>
          <a:bodyPr wrap="square" rtlCol="0">
            <a:spAutoFit/>
          </a:bodyPr>
          <a:lstStyle/>
          <a:p>
            <a:pPr lvl="0"/>
            <a:r>
              <a:rPr lang="ja-JP" altLang="en-US" sz="1200" kern="0" dirty="0">
                <a:ln w="0"/>
                <a:solidFill>
                  <a:prstClr val="black"/>
                </a:solidFill>
                <a:latin typeface="UD デジタル 教科書体 N-B" panose="02020700000000000000" pitchFamily="17" charset="-128"/>
                <a:ea typeface="UD デジタル 教科書体 N-B" panose="02020700000000000000" pitchFamily="17" charset="-128"/>
              </a:rPr>
              <a:t>ノートをそろえています</a:t>
            </a:r>
            <a:r>
              <a:rPr lang="ja-JP" altLang="en-US" sz="900" kern="0" dirty="0">
                <a:ln w="0"/>
                <a:solidFill>
                  <a:prstClr val="black"/>
                </a:solidFill>
                <a:latin typeface="UD デジタル 教科書体 N-R" panose="02020400000000000000" pitchFamily="17" charset="-128"/>
                <a:ea typeface="UD デジタル 教科書体 N-R" panose="02020400000000000000" pitchFamily="17" charset="-128"/>
              </a:rPr>
              <a:t>各学年で使用するノート</a:t>
            </a:r>
            <a:endPar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lgn="ctr"/>
            <a:endParaRPr lang="en-US" altLang="ja-JP" sz="10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lgn="ctr"/>
            <a:endParaRPr lang="en-US" altLang="ja-JP" sz="10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lgn="ctr"/>
            <a:endParaRPr lang="en-US" altLang="ja-JP" sz="10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lgn="ctr"/>
            <a:endParaRPr lang="en-US" altLang="ja-JP" sz="10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endParaRPr lang="en-US" altLang="ja-JP" sz="8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endParaRPr lang="en-US" altLang="ja-JP" sz="8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endParaRPr lang="en-US" altLang="ja-JP" sz="8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endParaRPr lang="en-US" altLang="ja-JP" sz="8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endParaRPr lang="en-US" altLang="ja-JP" sz="8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endParaRPr lang="en-US" altLang="ja-JP" sz="8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endParaRPr lang="en-US" altLang="ja-JP" sz="8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en-US" altLang="ja-JP" sz="800"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800" kern="0" dirty="0">
                <a:ln w="0"/>
                <a:solidFill>
                  <a:prstClr val="black"/>
                </a:solidFill>
                <a:latin typeface="UD デジタル 教科書体 N-R" panose="02020400000000000000" pitchFamily="17" charset="-128"/>
                <a:ea typeface="UD デジタル 教科書体 N-R" panose="02020400000000000000" pitchFamily="17" charset="-128"/>
              </a:rPr>
              <a:t>その他のノートについては、学年　</a:t>
            </a:r>
            <a:endParaRPr lang="en-US" altLang="ja-JP" sz="8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ja-JP" altLang="en-US" sz="800" kern="0" dirty="0">
                <a:ln w="0"/>
                <a:solidFill>
                  <a:prstClr val="black"/>
                </a:solidFill>
                <a:latin typeface="UD デジタル 教科書体 N-R" panose="02020400000000000000" pitchFamily="17" charset="-128"/>
                <a:ea typeface="UD デジタル 教科書体 N-R" panose="02020400000000000000" pitchFamily="17" charset="-128"/>
              </a:rPr>
              <a:t>だより等でお知らせします。</a:t>
            </a:r>
            <a:endParaRPr lang="en-US" altLang="ja-JP" sz="8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en-US" altLang="ja-JP" sz="800"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800" kern="0" dirty="0">
                <a:ln w="0"/>
                <a:solidFill>
                  <a:prstClr val="black"/>
                </a:solidFill>
                <a:latin typeface="UD デジタル 教科書体 N-R" panose="02020400000000000000" pitchFamily="17" charset="-128"/>
                <a:ea typeface="UD デジタル 教科書体 N-R" panose="02020400000000000000" pitchFamily="17" charset="-128"/>
              </a:rPr>
              <a:t>実態に合わせて変更もあります。</a:t>
            </a:r>
            <a:endParaRPr lang="en-US" altLang="ja-JP" sz="800" kern="0" dirty="0">
              <a:ln w="0"/>
              <a:solidFill>
                <a:prstClr val="black"/>
              </a:solidFill>
              <a:latin typeface="UD デジタル 教科書体 N-R" panose="02020400000000000000" pitchFamily="17" charset="-128"/>
              <a:ea typeface="UD デジタル 教科書体 N-R" panose="02020400000000000000" pitchFamily="17" charset="-128"/>
            </a:endParaRPr>
          </a:p>
        </p:txBody>
      </p:sp>
      <p:sp>
        <p:nvSpPr>
          <p:cNvPr id="32" name="テキスト ボックス 31"/>
          <p:cNvSpPr txBox="1"/>
          <p:nvPr/>
        </p:nvSpPr>
        <p:spPr>
          <a:xfrm>
            <a:off x="6322423" y="2774863"/>
            <a:ext cx="1907178" cy="1261884"/>
          </a:xfrm>
          <a:prstGeom prst="rect">
            <a:avLst/>
          </a:prstGeom>
          <a:noFill/>
          <a:ln>
            <a:solidFill>
              <a:srgbClr val="FF0000"/>
            </a:solidFill>
          </a:ln>
        </p:spPr>
        <p:txBody>
          <a:bodyPr wrap="square" rtlCol="0">
            <a:spAutoFit/>
          </a:bodyPr>
          <a:lstStyle/>
          <a:p>
            <a:pPr lvl="0" algn="ctr"/>
            <a:r>
              <a:rPr lang="ja-JP" altLang="en-US" sz="1200" kern="0" dirty="0">
                <a:ln w="0"/>
                <a:solidFill>
                  <a:prstClr val="black"/>
                </a:solidFill>
                <a:latin typeface="UD デジタル 教科書体 N-B" panose="02020700000000000000" pitchFamily="17" charset="-128"/>
                <a:ea typeface="UD デジタル 教科書体 N-B" panose="02020700000000000000" pitchFamily="17" charset="-128"/>
              </a:rPr>
              <a:t>学級の時間　</a:t>
            </a:r>
            <a:r>
              <a:rPr lang="en-US" altLang="ja-JP" sz="1100" kern="0" dirty="0">
                <a:ln w="0"/>
                <a:solidFill>
                  <a:prstClr val="black"/>
                </a:solidFill>
                <a:latin typeface="UD デジタル 教科書体 N-R" panose="02020400000000000000" pitchFamily="17" charset="-128"/>
                <a:ea typeface="UD デジタル 教科書体 N-R" panose="02020400000000000000" pitchFamily="17" charset="-128"/>
              </a:rPr>
              <a:t>8:05</a:t>
            </a:r>
            <a:r>
              <a:rPr lang="ja-JP" altLang="en-US" sz="1100"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en-US" altLang="ja-JP" sz="1100" kern="0" dirty="0">
                <a:ln w="0"/>
                <a:solidFill>
                  <a:prstClr val="black"/>
                </a:solidFill>
                <a:latin typeface="UD デジタル 教科書体 N-R" panose="02020400000000000000" pitchFamily="17" charset="-128"/>
                <a:ea typeface="UD デジタル 教科書体 N-R" panose="02020400000000000000" pitchFamily="17" charset="-128"/>
              </a:rPr>
              <a:t>8:25</a:t>
            </a:r>
          </a:p>
          <a:p>
            <a:pPr lvl="0"/>
            <a:r>
              <a:rPr lang="ja-JP" altLang="en-US" sz="1000" kern="0" dirty="0">
                <a:ln w="0"/>
                <a:solidFill>
                  <a:prstClr val="black"/>
                </a:solidFill>
                <a:latin typeface="HG創英角ｺﾞｼｯｸUB" panose="020B0909000000000000" pitchFamily="49" charset="-128"/>
                <a:ea typeface="HG創英角ｺﾞｼｯｸUB" panose="020B0909000000000000" pitchFamily="49" charset="-128"/>
              </a:rPr>
              <a:t>■朝の会、学習または読書</a:t>
            </a:r>
            <a:endParaRPr lang="en-US" altLang="ja-JP" sz="1000" kern="0" dirty="0">
              <a:ln w="0"/>
              <a:solidFill>
                <a:prstClr val="black"/>
              </a:solidFill>
              <a:latin typeface="HG創英角ｺﾞｼｯｸUB" panose="020B0909000000000000" pitchFamily="49" charset="-128"/>
              <a:ea typeface="HG創英角ｺﾞｼｯｸUB" panose="020B0909000000000000" pitchFamily="49" charset="-128"/>
            </a:endParaRPr>
          </a:p>
          <a:p>
            <a:pPr lvl="0"/>
            <a:r>
              <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900" kern="0" dirty="0">
                <a:ln w="0"/>
                <a:solidFill>
                  <a:prstClr val="black"/>
                </a:solidFill>
                <a:latin typeface="UD デジタル 教科書体 N-R" panose="02020400000000000000" pitchFamily="17" charset="-128"/>
                <a:ea typeface="UD デジタル 教科書体 N-R" panose="02020400000000000000" pitchFamily="17" charset="-128"/>
              </a:rPr>
              <a:t>学年の実態に応じて、漢字や計算練習等を中心に取り組みます。</a:t>
            </a:r>
            <a:endPar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900" kern="0" dirty="0">
                <a:ln w="0"/>
                <a:solidFill>
                  <a:prstClr val="black"/>
                </a:solidFill>
                <a:latin typeface="UD デジタル 教科書体 N-R" panose="02020400000000000000" pitchFamily="17" charset="-128"/>
                <a:ea typeface="UD デジタル 教科書体 N-R" panose="02020400000000000000" pitchFamily="17" charset="-128"/>
              </a:rPr>
              <a:t>家庭から持ってきた本、図書館から借りた本、学級文庫の本を読みます。</a:t>
            </a:r>
            <a:r>
              <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900" kern="0" dirty="0">
                <a:ln w="0"/>
                <a:solidFill>
                  <a:prstClr val="black"/>
                </a:solidFill>
                <a:latin typeface="UD デジタル 教科書体 N-R" panose="02020400000000000000" pitchFamily="17" charset="-128"/>
                <a:ea typeface="UD デジタル 教科書体 N-R" panose="02020400000000000000" pitchFamily="17" charset="-128"/>
              </a:rPr>
              <a:t>必読書を推奨します。</a:t>
            </a:r>
            <a:r>
              <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rPr>
              <a:t>)</a:t>
            </a:r>
          </a:p>
          <a:p>
            <a:pPr lvl="0"/>
            <a:r>
              <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900" kern="0" dirty="0">
                <a:ln w="0"/>
                <a:solidFill>
                  <a:prstClr val="black"/>
                </a:solidFill>
                <a:latin typeface="UD デジタル 教科書体 N-R" panose="02020400000000000000" pitchFamily="17" charset="-128"/>
                <a:ea typeface="UD デジタル 教科書体 N-R" panose="02020400000000000000" pitchFamily="17" charset="-128"/>
              </a:rPr>
              <a:t>マンガ・ゲーム攻略本は不可</a:t>
            </a:r>
            <a:endPar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endParaRPr>
          </a:p>
        </p:txBody>
      </p:sp>
      <p:sp>
        <p:nvSpPr>
          <p:cNvPr id="33" name="テキスト ボックス 32"/>
          <p:cNvSpPr txBox="1"/>
          <p:nvPr/>
        </p:nvSpPr>
        <p:spPr>
          <a:xfrm>
            <a:off x="8277501" y="2787793"/>
            <a:ext cx="1907178" cy="2316019"/>
          </a:xfrm>
          <a:prstGeom prst="rect">
            <a:avLst/>
          </a:prstGeom>
          <a:noFill/>
          <a:ln>
            <a:solidFill>
              <a:srgbClr val="FF0000"/>
            </a:solidFill>
          </a:ln>
        </p:spPr>
        <p:txBody>
          <a:bodyPr wrap="square" rtlCol="0">
            <a:spAutoFit/>
          </a:bodyPr>
          <a:lstStyle/>
          <a:p>
            <a:pPr lvl="0" algn="ctr"/>
            <a:r>
              <a:rPr lang="ja-JP" altLang="en-US" sz="1200" kern="0" dirty="0">
                <a:ln w="0"/>
                <a:solidFill>
                  <a:prstClr val="black"/>
                </a:solidFill>
                <a:latin typeface="UD デジタル 教科書体 N-B" panose="02020700000000000000" pitchFamily="17" charset="-128"/>
                <a:ea typeface="UD デジタル 教科書体 N-B" panose="02020700000000000000" pitchFamily="17" charset="-128"/>
              </a:rPr>
              <a:t>家庭学習</a:t>
            </a:r>
            <a:endParaRPr lang="en-US" altLang="ja-JP" sz="1200" kern="0" dirty="0">
              <a:ln w="0"/>
              <a:solidFill>
                <a:prstClr val="black"/>
              </a:solidFill>
              <a:latin typeface="UD デジタル 教科書体 N-B" panose="02020700000000000000" pitchFamily="17" charset="-128"/>
              <a:ea typeface="UD デジタル 教科書体 N-B" panose="02020700000000000000" pitchFamily="17" charset="-128"/>
            </a:endParaRPr>
          </a:p>
          <a:p>
            <a:pPr lvl="0"/>
            <a:r>
              <a:rPr lang="ja-JP" altLang="en-US" sz="1100" kern="0" dirty="0">
                <a:ln w="0"/>
                <a:solidFill>
                  <a:prstClr val="black"/>
                </a:solidFill>
                <a:latin typeface="UD デジタル 教科書体 N-B" panose="02020700000000000000" pitchFamily="17" charset="-128"/>
                <a:ea typeface="UD デジタル 教科書体 N-B" panose="02020700000000000000" pitchFamily="17" charset="-128"/>
              </a:rPr>
              <a:t>■</a:t>
            </a:r>
            <a:r>
              <a:rPr lang="ja-JP" altLang="en-US" sz="1050" kern="0" dirty="0">
                <a:ln w="0"/>
                <a:solidFill>
                  <a:prstClr val="black"/>
                </a:solidFill>
                <a:latin typeface="HG創英角ｺﾞｼｯｸUB" panose="020B0909000000000000" pitchFamily="49" charset="-128"/>
                <a:ea typeface="HG創英角ｺﾞｼｯｸUB" panose="020B0909000000000000" pitchFamily="49" charset="-128"/>
              </a:rPr>
              <a:t>宿題</a:t>
            </a:r>
            <a:endParaRPr lang="en-US" altLang="ja-JP" sz="1050" kern="0" dirty="0">
              <a:ln w="0"/>
              <a:solidFill>
                <a:prstClr val="black"/>
              </a:solidFill>
              <a:latin typeface="HG創英角ｺﾞｼｯｸUB" panose="020B0909000000000000" pitchFamily="49" charset="-128"/>
              <a:ea typeface="HG創英角ｺﾞｼｯｸUB" panose="020B0909000000000000" pitchFamily="49" charset="-128"/>
            </a:endParaRPr>
          </a:p>
          <a:p>
            <a:pPr lvl="0"/>
            <a:r>
              <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900" kern="0" dirty="0">
                <a:ln w="0"/>
                <a:solidFill>
                  <a:prstClr val="black"/>
                </a:solidFill>
                <a:latin typeface="UD デジタル 教科書体 N-R" panose="02020400000000000000" pitchFamily="17" charset="-128"/>
                <a:ea typeface="UD デジタル 教科書体 N-R" panose="02020400000000000000" pitchFamily="17" charset="-128"/>
              </a:rPr>
              <a:t>基礎的・基本的な学習内容の習　熟のため、宿題を出します。必ずやりましょう。</a:t>
            </a:r>
            <a:endPar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900" kern="0" dirty="0">
                <a:ln w="0"/>
                <a:solidFill>
                  <a:prstClr val="black"/>
                </a:solidFill>
                <a:latin typeface="UD デジタル 教科書体 N-R" panose="02020400000000000000" pitchFamily="17" charset="-128"/>
                <a:ea typeface="UD デジタル 教科書体 N-R" panose="02020400000000000000" pitchFamily="17" charset="-128"/>
              </a:rPr>
              <a:t>学校で点検します。</a:t>
            </a:r>
            <a:endPar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ja-JP" altLang="en-US" sz="1050" kern="0" dirty="0">
                <a:ln w="0"/>
                <a:solidFill>
                  <a:prstClr val="black"/>
                </a:solidFill>
                <a:latin typeface="HG創英角ｺﾞｼｯｸUB" panose="020B0909000000000000" pitchFamily="49" charset="-128"/>
                <a:ea typeface="HG創英角ｺﾞｼｯｸUB" panose="020B0909000000000000" pitchFamily="49" charset="-128"/>
              </a:rPr>
              <a:t>■自主学習</a:t>
            </a:r>
            <a:endParaRPr lang="en-US" altLang="ja-JP" sz="1050" kern="0" dirty="0">
              <a:ln w="0"/>
              <a:solidFill>
                <a:prstClr val="black"/>
              </a:solidFill>
              <a:latin typeface="HG創英角ｺﾞｼｯｸUB" panose="020B0909000000000000" pitchFamily="49" charset="-128"/>
              <a:ea typeface="HG創英角ｺﾞｼｯｸUB" panose="020B0909000000000000" pitchFamily="49" charset="-128"/>
            </a:endParaRPr>
          </a:p>
          <a:p>
            <a:pPr lvl="0"/>
            <a:endParaRPr lang="en-US" altLang="ja-JP" sz="2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900" kern="0" dirty="0">
                <a:ln w="0"/>
                <a:solidFill>
                  <a:prstClr val="black"/>
                </a:solidFill>
                <a:latin typeface="UD デジタル 教科書体 N-R" panose="02020400000000000000" pitchFamily="17" charset="-128"/>
                <a:ea typeface="UD デジタル 教科書体 N-R" panose="02020400000000000000" pitchFamily="17" charset="-128"/>
              </a:rPr>
              <a:t>自主学習に積極的に取り組みましょう。高学年になると自主学習の時間の比率が増えていきます。</a:t>
            </a:r>
            <a:endPar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900" kern="0" dirty="0">
                <a:ln w="0"/>
                <a:solidFill>
                  <a:prstClr val="black"/>
                </a:solidFill>
                <a:latin typeface="UD デジタル 教科書体 N-R" panose="02020400000000000000" pitchFamily="17" charset="-128"/>
                <a:ea typeface="UD デジタル 教科書体 N-R" panose="02020400000000000000" pitchFamily="17" charset="-128"/>
              </a:rPr>
              <a:t>まる付けは自分・家庭でします。</a:t>
            </a:r>
          </a:p>
          <a:p>
            <a:pPr lvl="0"/>
            <a:r>
              <a:rPr lang="ja-JP" altLang="en-US" sz="1000" kern="0" dirty="0">
                <a:ln w="0"/>
                <a:solidFill>
                  <a:prstClr val="black"/>
                </a:solidFill>
                <a:latin typeface="UD デジタル 教科書体 N-R" panose="02020400000000000000" pitchFamily="17" charset="-128"/>
                <a:ea typeface="UD デジタル 教科書体 N-R" panose="02020400000000000000" pitchFamily="17" charset="-128"/>
              </a:rPr>
              <a:t>◎学習時間の目標</a:t>
            </a:r>
            <a:r>
              <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900" kern="0" dirty="0">
                <a:ln w="0"/>
                <a:solidFill>
                  <a:prstClr val="black"/>
                </a:solidFill>
                <a:latin typeface="UD デジタル 教科書体 N-R" panose="02020400000000000000" pitchFamily="17" charset="-128"/>
                <a:ea typeface="UD デジタル 教科書体 N-R" panose="02020400000000000000" pitchFamily="17" charset="-128"/>
              </a:rPr>
              <a:t>宿題も含む</a:t>
            </a:r>
            <a:r>
              <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rPr>
              <a:t>)</a:t>
            </a:r>
          </a:p>
          <a:p>
            <a:pPr lvl="0"/>
            <a:r>
              <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900" kern="0" dirty="0">
                <a:ln w="0"/>
                <a:solidFill>
                  <a:prstClr val="black"/>
                </a:solidFill>
                <a:latin typeface="UD デジタル 教科書体 N-R" panose="02020400000000000000" pitchFamily="17" charset="-128"/>
                <a:ea typeface="UD デジタル 教科書体 N-R" panose="02020400000000000000" pitchFamily="17" charset="-128"/>
              </a:rPr>
              <a:t>全学年</a:t>
            </a:r>
            <a:endPar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ja-JP" altLang="en-US" sz="900" kern="0" dirty="0">
                <a:ln w="0"/>
                <a:solidFill>
                  <a:prstClr val="black"/>
                </a:solidFill>
                <a:latin typeface="UD デジタル 教科書体 N-R" panose="02020400000000000000" pitchFamily="17" charset="-128"/>
                <a:ea typeface="UD デジタル 教科書体 N-R" panose="02020400000000000000" pitchFamily="17" charset="-128"/>
              </a:rPr>
              <a:t>時間（学年</a:t>
            </a:r>
            <a:r>
              <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rPr>
              <a:t>×10</a:t>
            </a:r>
            <a:r>
              <a:rPr lang="ja-JP" altLang="en-US" sz="900" kern="0" dirty="0">
                <a:ln w="0"/>
                <a:solidFill>
                  <a:prstClr val="black"/>
                </a:solidFill>
                <a:latin typeface="UD デジタル 教科書体 N-R" panose="02020400000000000000" pitchFamily="17" charset="-128"/>
                <a:ea typeface="UD デジタル 教科書体 N-R" panose="02020400000000000000" pitchFamily="17" charset="-128"/>
              </a:rPr>
              <a:t>分＋</a:t>
            </a:r>
            <a:r>
              <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rPr>
              <a:t>10</a:t>
            </a:r>
            <a:r>
              <a:rPr lang="ja-JP" altLang="en-US" sz="900"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rPr>
              <a:t>15</a:t>
            </a:r>
            <a:r>
              <a:rPr lang="ja-JP" altLang="en-US" sz="900" kern="0" dirty="0">
                <a:ln w="0"/>
                <a:solidFill>
                  <a:prstClr val="black"/>
                </a:solidFill>
                <a:latin typeface="UD デジタル 教科書体 N-R" panose="02020400000000000000" pitchFamily="17" charset="-128"/>
                <a:ea typeface="UD デジタル 教科書体 N-R" panose="02020400000000000000" pitchFamily="17" charset="-128"/>
              </a:rPr>
              <a:t>分）</a:t>
            </a:r>
            <a:endPar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ja-JP" altLang="en-US" sz="900" kern="0" dirty="0">
                <a:ln w="0"/>
                <a:solidFill>
                  <a:prstClr val="black"/>
                </a:solidFill>
                <a:latin typeface="UD デジタル 教科書体 N-R" panose="02020400000000000000" pitchFamily="17" charset="-128"/>
                <a:ea typeface="UD デジタル 教科書体 N-R" panose="02020400000000000000" pitchFamily="17" charset="-128"/>
              </a:rPr>
              <a:t>例３年生</a:t>
            </a:r>
            <a:r>
              <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rPr>
              <a:t>×10</a:t>
            </a:r>
            <a:r>
              <a:rPr lang="ja-JP" altLang="en-US" sz="900" kern="0" dirty="0">
                <a:ln w="0"/>
                <a:solidFill>
                  <a:prstClr val="black"/>
                </a:solidFill>
                <a:latin typeface="UD デジタル 教科書体 N-R" panose="02020400000000000000" pitchFamily="17" charset="-128"/>
                <a:ea typeface="UD デジタル 教科書体 N-R" panose="02020400000000000000" pitchFamily="17" charset="-128"/>
              </a:rPr>
              <a:t>分＋</a:t>
            </a:r>
            <a:r>
              <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rPr>
              <a:t>15</a:t>
            </a:r>
            <a:r>
              <a:rPr lang="ja-JP" altLang="en-US" sz="900" kern="0" dirty="0">
                <a:ln w="0"/>
                <a:solidFill>
                  <a:prstClr val="black"/>
                </a:solidFill>
                <a:latin typeface="UD デジタル 教科書体 N-R" panose="02020400000000000000" pitchFamily="17" charset="-128"/>
                <a:ea typeface="UD デジタル 教科書体 N-R" panose="02020400000000000000" pitchFamily="17" charset="-128"/>
              </a:rPr>
              <a:t>分＝</a:t>
            </a:r>
            <a:r>
              <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rPr>
              <a:t>45</a:t>
            </a:r>
            <a:r>
              <a:rPr lang="ja-JP" altLang="en-US" sz="900" kern="0" dirty="0">
                <a:ln w="0"/>
                <a:solidFill>
                  <a:prstClr val="black"/>
                </a:solidFill>
                <a:latin typeface="UD デジタル 教科書体 N-R" panose="02020400000000000000" pitchFamily="17" charset="-128"/>
                <a:ea typeface="UD デジタル 教科書体 N-R" panose="02020400000000000000" pitchFamily="17" charset="-128"/>
              </a:rPr>
              <a:t>分程度</a:t>
            </a:r>
            <a:endPar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endParaRPr>
          </a:p>
        </p:txBody>
      </p:sp>
      <p:sp>
        <p:nvSpPr>
          <p:cNvPr id="34" name="テキスト ボックス 33"/>
          <p:cNvSpPr txBox="1"/>
          <p:nvPr/>
        </p:nvSpPr>
        <p:spPr>
          <a:xfrm>
            <a:off x="10254346" y="2806483"/>
            <a:ext cx="1907178" cy="2054409"/>
          </a:xfrm>
          <a:prstGeom prst="rect">
            <a:avLst/>
          </a:prstGeom>
          <a:noFill/>
          <a:ln>
            <a:solidFill>
              <a:srgbClr val="FF0000"/>
            </a:solidFill>
          </a:ln>
        </p:spPr>
        <p:txBody>
          <a:bodyPr wrap="square" rtlCol="0">
            <a:spAutoFit/>
          </a:bodyPr>
          <a:lstStyle/>
          <a:p>
            <a:pPr lvl="0" algn="ctr"/>
            <a:r>
              <a:rPr lang="ja-JP" altLang="en-US" sz="1100" kern="0" dirty="0">
                <a:ln w="0"/>
                <a:solidFill>
                  <a:prstClr val="black"/>
                </a:solidFill>
                <a:latin typeface="UD デジタル 教科書体 N-B" panose="02020700000000000000" pitchFamily="17" charset="-128"/>
                <a:ea typeface="UD デジタル 教科書体 N-B" panose="02020700000000000000" pitchFamily="17" charset="-128"/>
              </a:rPr>
              <a:t>早寝早起き朝ごはん</a:t>
            </a:r>
            <a:endParaRPr lang="en-US" altLang="ja-JP" sz="1100" kern="0" dirty="0">
              <a:ln w="0"/>
              <a:solidFill>
                <a:prstClr val="black"/>
              </a:solidFill>
              <a:latin typeface="UD デジタル 教科書体 N-B" panose="02020700000000000000" pitchFamily="17" charset="-128"/>
              <a:ea typeface="UD デジタル 教科書体 N-B" panose="02020700000000000000" pitchFamily="17" charset="-128"/>
            </a:endParaRPr>
          </a:p>
          <a:p>
            <a:pPr lvl="0"/>
            <a:r>
              <a:rPr lang="ja-JP" altLang="en-US" sz="1050" kern="0" dirty="0">
                <a:ln w="0"/>
                <a:solidFill>
                  <a:prstClr val="black"/>
                </a:solidFill>
                <a:latin typeface="HGS創英角ｺﾞｼｯｸUB" panose="020B0900000000000000" pitchFamily="50" charset="-128"/>
                <a:ea typeface="HGS創英角ｺﾞｼｯｸUB" panose="020B0900000000000000" pitchFamily="50" charset="-128"/>
              </a:rPr>
              <a:t>朝ごはんは脳のエネルギー</a:t>
            </a:r>
            <a:endParaRPr lang="en-US" altLang="ja-JP" sz="1050" kern="0" dirty="0">
              <a:ln w="0"/>
              <a:solidFill>
                <a:prstClr val="black"/>
              </a:solidFill>
              <a:latin typeface="HGS創英角ｺﾞｼｯｸUB" panose="020B0900000000000000" pitchFamily="50" charset="-128"/>
              <a:ea typeface="HGS創英角ｺﾞｼｯｸUB" panose="020B0900000000000000" pitchFamily="50" charset="-128"/>
            </a:endParaRPr>
          </a:p>
          <a:p>
            <a:pPr lvl="0"/>
            <a:r>
              <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900" kern="0" dirty="0">
                <a:ln w="0"/>
                <a:solidFill>
                  <a:prstClr val="black"/>
                </a:solidFill>
                <a:latin typeface="UD デジタル 教科書体 N-R" panose="02020400000000000000" pitchFamily="17" charset="-128"/>
                <a:ea typeface="UD デジタル 教科書体 N-R" panose="02020400000000000000" pitchFamily="17" charset="-128"/>
              </a:rPr>
              <a:t>登校直後から体調不良を訴える子がいます。</a:t>
            </a:r>
            <a:endPar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900" kern="0" dirty="0">
                <a:ln w="0"/>
                <a:solidFill>
                  <a:prstClr val="black"/>
                </a:solidFill>
                <a:latin typeface="UD デジタル 教科書体 N-R" panose="02020400000000000000" pitchFamily="17" charset="-128"/>
                <a:ea typeface="UD デジタル 教科書体 N-R" panose="02020400000000000000" pitchFamily="17" charset="-128"/>
              </a:rPr>
              <a:t>朝食を抜くと、頭がさえず、体温も上がらないことがあります。必ず朝食をとってから登校させてください。</a:t>
            </a:r>
            <a:endPar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lgn="ctr"/>
            <a:r>
              <a:rPr lang="ja-JP" altLang="en-US" sz="1100" kern="0" dirty="0">
                <a:ln w="0"/>
                <a:solidFill>
                  <a:prstClr val="black"/>
                </a:solidFill>
                <a:latin typeface="HGS創英角ｺﾞｼｯｸUB" panose="020B0900000000000000" pitchFamily="50" charset="-128"/>
                <a:ea typeface="HGS創英角ｺﾞｼｯｸUB" panose="020B0900000000000000" pitchFamily="50" charset="-128"/>
              </a:rPr>
              <a:t>ルールや時間を決めて</a:t>
            </a:r>
            <a:endParaRPr lang="en-US" altLang="ja-JP" sz="1100" kern="0" dirty="0">
              <a:ln w="0"/>
              <a:solidFill>
                <a:prstClr val="black"/>
              </a:solidFill>
              <a:latin typeface="HGS創英角ｺﾞｼｯｸUB" panose="020B0900000000000000" pitchFamily="50" charset="-128"/>
              <a:ea typeface="HGS創英角ｺﾞｼｯｸUB" panose="020B0900000000000000" pitchFamily="50" charset="-128"/>
            </a:endParaRPr>
          </a:p>
          <a:p>
            <a:pPr lvl="0"/>
            <a:r>
              <a:rPr lang="ja-JP" altLang="en-US" sz="900" kern="0" dirty="0">
                <a:ln w="0"/>
                <a:solidFill>
                  <a:prstClr val="black"/>
                </a:solidFill>
                <a:latin typeface="HGS創英角ｺﾞｼｯｸUB" panose="020B0900000000000000" pitchFamily="50" charset="-128"/>
                <a:ea typeface="HGS創英角ｺﾞｼｯｸUB" panose="020B0900000000000000" pitchFamily="50" charset="-128"/>
              </a:rPr>
              <a:t>ゲーム・パソコン・スマホなど</a:t>
            </a:r>
            <a:endParaRPr lang="en-US" altLang="ja-JP" sz="900" kern="0" dirty="0">
              <a:ln w="0"/>
              <a:solidFill>
                <a:prstClr val="black"/>
              </a:solidFill>
              <a:latin typeface="HGS創英角ｺﾞｼｯｸUB" panose="020B0900000000000000" pitchFamily="50" charset="-128"/>
              <a:ea typeface="HGS創英角ｺﾞｼｯｸUB" panose="020B0900000000000000" pitchFamily="50" charset="-128"/>
            </a:endParaRPr>
          </a:p>
          <a:p>
            <a:pPr lvl="0"/>
            <a:r>
              <a:rPr lang="en-US" altLang="ja-JP" sz="800"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800" kern="0" dirty="0">
                <a:ln w="0"/>
                <a:solidFill>
                  <a:prstClr val="black"/>
                </a:solidFill>
                <a:latin typeface="UD デジタル 教科書体 N-R" panose="02020400000000000000" pitchFamily="17" charset="-128"/>
                <a:ea typeface="UD デジタル 教科書体 N-R" panose="02020400000000000000" pitchFamily="17" charset="-128"/>
              </a:rPr>
              <a:t>規則正しい生活習慣とともに、</a:t>
            </a:r>
            <a:r>
              <a:rPr lang="ja-JP" altLang="en-US" sz="800" b="1" u="sng" kern="0" dirty="0">
                <a:ln w="0"/>
                <a:solidFill>
                  <a:srgbClr val="FF0000"/>
                </a:solidFill>
                <a:latin typeface="UD デジタル 教科書体 N-R" panose="02020400000000000000" pitchFamily="17" charset="-128"/>
                <a:ea typeface="UD デジタル 教科書体 N-R" panose="02020400000000000000" pitchFamily="17" charset="-128"/>
              </a:rPr>
              <a:t>家庭で、情報端末の使用やゲーム等の遊び方についてのルールも決めましょう。</a:t>
            </a:r>
            <a:endParaRPr lang="en-US" altLang="ja-JP" sz="800" b="1" kern="0" dirty="0">
              <a:ln w="0"/>
              <a:solidFill>
                <a:srgbClr val="FF0000"/>
              </a:solidFill>
              <a:latin typeface="UD デジタル 教科書体 N-R" panose="02020400000000000000" pitchFamily="17" charset="-128"/>
              <a:ea typeface="UD デジタル 教科書体 N-R" panose="02020400000000000000" pitchFamily="17" charset="-128"/>
            </a:endParaRPr>
          </a:p>
        </p:txBody>
      </p:sp>
      <p:sp>
        <p:nvSpPr>
          <p:cNvPr id="26" name="テキスト ボックス 25"/>
          <p:cNvSpPr txBox="1"/>
          <p:nvPr/>
        </p:nvSpPr>
        <p:spPr>
          <a:xfrm>
            <a:off x="3971106" y="5345555"/>
            <a:ext cx="1907178" cy="1492716"/>
          </a:xfrm>
          <a:prstGeom prst="rect">
            <a:avLst/>
          </a:prstGeom>
          <a:noFill/>
          <a:ln>
            <a:solidFill>
              <a:srgbClr val="0070C0"/>
            </a:solidFill>
          </a:ln>
        </p:spPr>
        <p:txBody>
          <a:bodyPr wrap="square" rtlCol="0">
            <a:spAutoFit/>
          </a:bodyPr>
          <a:lstStyle/>
          <a:p>
            <a:pPr lvl="0" algn="ctr"/>
            <a:r>
              <a:rPr lang="ja-JP" altLang="en-US" sz="1200" kern="0" dirty="0">
                <a:ln w="0"/>
                <a:solidFill>
                  <a:prstClr val="black"/>
                </a:solidFill>
                <a:latin typeface="UD デジタル 教科書体 N-B" panose="02020700000000000000" pitchFamily="17" charset="-128"/>
                <a:ea typeface="UD デジタル 教科書体 N-B" panose="02020700000000000000" pitchFamily="17" charset="-128"/>
              </a:rPr>
              <a:t>学校図書館の利用</a:t>
            </a:r>
            <a:endParaRPr lang="en-US" altLang="ja-JP" sz="1200" kern="0" dirty="0">
              <a:ln w="0"/>
              <a:solidFill>
                <a:prstClr val="black"/>
              </a:solidFill>
              <a:latin typeface="UD デジタル 教科書体 N-B" panose="02020700000000000000" pitchFamily="17" charset="-128"/>
              <a:ea typeface="UD デジタル 教科書体 N-B" panose="02020700000000000000" pitchFamily="17" charset="-128"/>
            </a:endParaRPr>
          </a:p>
          <a:p>
            <a:pPr lvl="0"/>
            <a:r>
              <a:rPr lang="ja-JP" altLang="en-US" sz="1000" kern="0" dirty="0">
                <a:ln w="0"/>
                <a:solidFill>
                  <a:prstClr val="black"/>
                </a:solidFill>
                <a:latin typeface="UD デジタル 教科書体 N-B" panose="02020700000000000000" pitchFamily="17" charset="-128"/>
                <a:ea typeface="UD デジタル 教科書体 N-B" panose="02020700000000000000" pitchFamily="17" charset="-128"/>
              </a:rPr>
              <a:t>利用時間　登校～下校　</a:t>
            </a:r>
            <a:endParaRPr lang="en-US" altLang="ja-JP" sz="1000" kern="0" dirty="0">
              <a:ln w="0"/>
              <a:solidFill>
                <a:prstClr val="black"/>
              </a:solidFill>
              <a:latin typeface="UD デジタル 教科書体 N-B" panose="02020700000000000000" pitchFamily="17" charset="-128"/>
              <a:ea typeface="UD デジタル 教科書体 N-B" panose="02020700000000000000" pitchFamily="17" charset="-128"/>
            </a:endParaRPr>
          </a:p>
          <a:p>
            <a:pPr lvl="0"/>
            <a:r>
              <a:rPr lang="ja-JP" altLang="en-US" sz="1000" kern="0" dirty="0">
                <a:ln w="0"/>
                <a:solidFill>
                  <a:prstClr val="black"/>
                </a:solidFill>
                <a:latin typeface="UD デジタル 教科書体 N-B" panose="02020700000000000000" pitchFamily="17" charset="-128"/>
                <a:ea typeface="UD デジタル 教科書体 N-B" panose="02020700000000000000" pitchFamily="17" charset="-128"/>
              </a:rPr>
              <a:t>貸出冊数　２冊１週間</a:t>
            </a:r>
            <a:endParaRPr lang="en-US" altLang="ja-JP" sz="1000" kern="0" dirty="0">
              <a:ln w="0"/>
              <a:solidFill>
                <a:prstClr val="black"/>
              </a:solidFill>
              <a:latin typeface="UD デジタル 教科書体 N-B" panose="02020700000000000000" pitchFamily="17" charset="-128"/>
              <a:ea typeface="UD デジタル 教科書体 N-B" panose="02020700000000000000" pitchFamily="17" charset="-128"/>
            </a:endParaRPr>
          </a:p>
          <a:p>
            <a:pPr lvl="0"/>
            <a:r>
              <a:rPr lang="ja-JP" altLang="en-US" sz="1000" kern="0" dirty="0">
                <a:ln w="0"/>
                <a:solidFill>
                  <a:prstClr val="black"/>
                </a:solidFill>
                <a:latin typeface="UD デジタル 教科書体 N-B" panose="02020700000000000000" pitchFamily="17" charset="-128"/>
                <a:ea typeface="UD デジタル 教科書体 N-B" panose="02020700000000000000" pitchFamily="17" charset="-128"/>
              </a:rPr>
              <a:t>　　　　　長期休業は３冊</a:t>
            </a:r>
            <a:endParaRPr lang="en-US" altLang="ja-JP" sz="1200" kern="0" dirty="0">
              <a:ln w="0"/>
              <a:solidFill>
                <a:prstClr val="black"/>
              </a:solidFill>
              <a:latin typeface="UD デジタル 教科書体 N-B" panose="02020700000000000000" pitchFamily="17" charset="-128"/>
              <a:ea typeface="UD デジタル 教科書体 N-B" panose="02020700000000000000" pitchFamily="17" charset="-128"/>
            </a:endParaRPr>
          </a:p>
          <a:p>
            <a:pPr lvl="0"/>
            <a:r>
              <a:rPr lang="en-US" altLang="ja-JP" sz="700"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700" kern="0" dirty="0">
                <a:ln w="0"/>
                <a:solidFill>
                  <a:prstClr val="black"/>
                </a:solidFill>
                <a:latin typeface="UD デジタル 教科書体 N-R" panose="02020400000000000000" pitchFamily="17" charset="-128"/>
                <a:ea typeface="UD デジタル 教科書体 N-R" panose="02020400000000000000" pitchFamily="17" charset="-128"/>
              </a:rPr>
              <a:t>貸し出しカードを持って図書室に行き、</a:t>
            </a:r>
            <a:endParaRPr lang="en-US" altLang="ja-JP" sz="7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ja-JP" altLang="en-US" sz="700" kern="0" dirty="0">
                <a:ln w="0"/>
                <a:solidFill>
                  <a:prstClr val="black"/>
                </a:solidFill>
                <a:latin typeface="UD デジタル 教科書体 N-R" panose="02020400000000000000" pitchFamily="17" charset="-128"/>
                <a:ea typeface="UD デジタル 教科書体 N-R" panose="02020400000000000000" pitchFamily="17" charset="-128"/>
              </a:rPr>
              <a:t>本を選んだら図書委員または司書さんに渡してバーコードを読み取ってもらい、本を借ります。</a:t>
            </a:r>
            <a:endParaRPr lang="en-US" altLang="ja-JP" sz="7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en-US" altLang="ja-JP" sz="700"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700" kern="0" dirty="0">
                <a:ln w="0"/>
                <a:solidFill>
                  <a:prstClr val="black"/>
                </a:solidFill>
                <a:latin typeface="UD デジタル 教科書体 N-R" panose="02020400000000000000" pitchFamily="17" charset="-128"/>
                <a:ea typeface="UD デジタル 教科書体 N-R" panose="02020400000000000000" pitchFamily="17" charset="-128"/>
              </a:rPr>
              <a:t>本を大切に扱えるよう、低・中学年は図</a:t>
            </a:r>
            <a:endParaRPr lang="en-US" altLang="ja-JP" sz="7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ja-JP" altLang="en-US" sz="700" kern="0" dirty="0">
                <a:ln w="0"/>
                <a:solidFill>
                  <a:prstClr val="black"/>
                </a:solidFill>
                <a:latin typeface="UD デジタル 教科書体 N-R" panose="02020400000000000000" pitchFamily="17" charset="-128"/>
                <a:ea typeface="UD デジタル 教科書体 N-R" panose="02020400000000000000" pitchFamily="17" charset="-128"/>
              </a:rPr>
              <a:t>書バックを利用します。</a:t>
            </a:r>
            <a:endParaRPr lang="en-US" altLang="ja-JP" sz="7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en-US" altLang="ja-JP" sz="700"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700" kern="0" dirty="0">
                <a:ln w="0"/>
                <a:solidFill>
                  <a:prstClr val="black"/>
                </a:solidFill>
                <a:latin typeface="UD デジタル 教科書体 N-R" panose="02020400000000000000" pitchFamily="17" charset="-128"/>
                <a:ea typeface="UD デジタル 教科書体 N-R" panose="02020400000000000000" pitchFamily="17" charset="-128"/>
              </a:rPr>
              <a:t>図書室はマナーを守って利用します。</a:t>
            </a:r>
            <a:endParaRPr lang="en-US" altLang="ja-JP" sz="700" kern="0" dirty="0">
              <a:ln w="0"/>
              <a:solidFill>
                <a:prstClr val="black"/>
              </a:solidFill>
              <a:latin typeface="UD デジタル 教科書体 N-R" panose="02020400000000000000" pitchFamily="17" charset="-128"/>
              <a:ea typeface="UD デジタル 教科書体 N-R" panose="02020400000000000000" pitchFamily="17" charset="-128"/>
            </a:endParaRPr>
          </a:p>
        </p:txBody>
      </p:sp>
      <p:sp>
        <p:nvSpPr>
          <p:cNvPr id="28" name="テキスト ボックス 27"/>
          <p:cNvSpPr txBox="1"/>
          <p:nvPr/>
        </p:nvSpPr>
        <p:spPr>
          <a:xfrm>
            <a:off x="6334128" y="4156740"/>
            <a:ext cx="1885404" cy="2400657"/>
          </a:xfrm>
          <a:prstGeom prst="rect">
            <a:avLst/>
          </a:prstGeom>
          <a:noFill/>
          <a:ln>
            <a:solidFill>
              <a:srgbClr val="0070C0"/>
            </a:solidFill>
          </a:ln>
        </p:spPr>
        <p:txBody>
          <a:bodyPr wrap="square" rtlCol="0">
            <a:spAutoFit/>
          </a:bodyPr>
          <a:lstStyle/>
          <a:p>
            <a:pPr lvl="0" algn="ctr"/>
            <a:r>
              <a:rPr lang="ja-JP" altLang="en-US" sz="1200" kern="0">
                <a:ln w="0"/>
                <a:solidFill>
                  <a:prstClr val="black"/>
                </a:solidFill>
                <a:latin typeface="UD デジタル 教科書体 N-B" panose="02020700000000000000" pitchFamily="17" charset="-128"/>
                <a:ea typeface="UD デジタル 教科書体 N-B" panose="02020700000000000000" pitchFamily="17" charset="-128"/>
              </a:rPr>
              <a:t>令和７年度</a:t>
            </a:r>
            <a:r>
              <a:rPr lang="ja-JP" altLang="en-US" sz="1200" kern="0" dirty="0">
                <a:ln w="0"/>
                <a:solidFill>
                  <a:prstClr val="black"/>
                </a:solidFill>
                <a:latin typeface="UD デジタル 教科書体 N-B" panose="02020700000000000000" pitchFamily="17" charset="-128"/>
                <a:ea typeface="UD デジタル 教科書体 N-B" panose="02020700000000000000" pitchFamily="17" charset="-128"/>
              </a:rPr>
              <a:t>の主な行事</a:t>
            </a:r>
            <a:r>
              <a:rPr lang="ja-JP" altLang="en-US" sz="1000" kern="0" dirty="0">
                <a:ln w="0"/>
                <a:solidFill>
                  <a:prstClr val="black"/>
                </a:solidFill>
                <a:latin typeface="UD デジタル 教科書体 N-B" panose="02020700000000000000" pitchFamily="17" charset="-128"/>
                <a:ea typeface="UD デジタル 教科書体 N-B" panose="02020700000000000000" pitchFamily="17" charset="-128"/>
              </a:rPr>
              <a:t>　</a:t>
            </a:r>
            <a:endParaRPr lang="en-US" altLang="ja-JP" sz="1000" kern="0" dirty="0">
              <a:ln w="0"/>
              <a:solidFill>
                <a:prstClr val="black"/>
              </a:solidFill>
              <a:latin typeface="UD デジタル 教科書体 N-B" panose="02020700000000000000" pitchFamily="17" charset="-128"/>
              <a:ea typeface="UD デジタル 教科書体 N-B" panose="02020700000000000000" pitchFamily="17" charset="-128"/>
            </a:endParaRPr>
          </a:p>
          <a:p>
            <a:pPr lvl="0"/>
            <a:r>
              <a:rPr lang="ja-JP" altLang="en-US" sz="900" b="1" kern="0" dirty="0">
                <a:ln w="0"/>
                <a:solidFill>
                  <a:prstClr val="black"/>
                </a:solidFill>
                <a:latin typeface="HG創英角ｺﾞｼｯｸUB" panose="020B0909000000000000" pitchFamily="49" charset="-128"/>
                <a:ea typeface="HG創英角ｺﾞｼｯｸUB" panose="020B0909000000000000" pitchFamily="49" charset="-128"/>
              </a:rPr>
              <a:t>■１学期</a:t>
            </a:r>
            <a:endParaRPr lang="en-US" altLang="ja-JP" sz="900" b="1" kern="0" dirty="0">
              <a:ln w="0"/>
              <a:solidFill>
                <a:prstClr val="black"/>
              </a:solidFill>
              <a:latin typeface="HG創英角ｺﾞｼｯｸUB" panose="020B0909000000000000" pitchFamily="49" charset="-128"/>
              <a:ea typeface="HG創英角ｺﾞｼｯｸUB" panose="020B0909000000000000" pitchFamily="49" charset="-128"/>
            </a:endParaRPr>
          </a:p>
          <a:p>
            <a:pPr lvl="0"/>
            <a:r>
              <a:rPr lang="ja-JP" altLang="en-US" sz="900" b="1" kern="0" dirty="0">
                <a:ln w="0"/>
                <a:solidFill>
                  <a:prstClr val="black"/>
                </a:solidFill>
                <a:latin typeface="UD デジタル 教科書体 N-R" panose="02020400000000000000" pitchFamily="17" charset="-128"/>
                <a:ea typeface="UD デジタル 教科書体 N-R" panose="02020400000000000000" pitchFamily="17" charset="-128"/>
              </a:rPr>
              <a:t>○始業式　 </a:t>
            </a:r>
            <a:r>
              <a:rPr lang="en-US" altLang="ja-JP" sz="900" b="1" kern="0" dirty="0">
                <a:ln w="0"/>
                <a:solidFill>
                  <a:prstClr val="black"/>
                </a:solidFill>
                <a:latin typeface="UD デジタル 教科書体 N-R" panose="02020400000000000000" pitchFamily="17" charset="-128"/>
                <a:ea typeface="UD デジタル 教科書体 N-R" panose="02020400000000000000" pitchFamily="17" charset="-128"/>
              </a:rPr>
              <a:t>4</a:t>
            </a:r>
            <a:r>
              <a:rPr lang="ja-JP" altLang="en-US" sz="900" b="1" kern="0" dirty="0">
                <a:ln w="0"/>
                <a:solidFill>
                  <a:prstClr val="black"/>
                </a:solidFill>
                <a:latin typeface="UD デジタル 教科書体 N-R" panose="02020400000000000000" pitchFamily="17" charset="-128"/>
                <a:ea typeface="UD デジタル 教科書体 N-R" panose="02020400000000000000" pitchFamily="17" charset="-128"/>
              </a:rPr>
              <a:t>月 </a:t>
            </a:r>
            <a:r>
              <a:rPr lang="en-US" altLang="ja-JP" sz="900" b="1" kern="0" dirty="0">
                <a:ln w="0"/>
                <a:solidFill>
                  <a:prstClr val="black"/>
                </a:solidFill>
                <a:latin typeface="UD デジタル 教科書体 N-R" panose="02020400000000000000" pitchFamily="17" charset="-128"/>
                <a:ea typeface="UD デジタル 教科書体 N-R" panose="02020400000000000000" pitchFamily="17" charset="-128"/>
              </a:rPr>
              <a:t>8</a:t>
            </a:r>
            <a:r>
              <a:rPr lang="ja-JP" altLang="en-US" sz="900" b="1" kern="0" dirty="0">
                <a:ln w="0"/>
                <a:solidFill>
                  <a:prstClr val="black"/>
                </a:solidFill>
                <a:latin typeface="UD デジタル 教科書体 N-R" panose="02020400000000000000" pitchFamily="17" charset="-128"/>
                <a:ea typeface="UD デジタル 教科書体 N-R" panose="02020400000000000000" pitchFamily="17" charset="-128"/>
              </a:rPr>
              <a:t>（火）</a:t>
            </a:r>
            <a:endParaRPr lang="en-US" altLang="ja-JP" sz="900" b="1"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ja-JP" altLang="en-US" sz="900" b="1" kern="0" dirty="0">
                <a:ln w="0"/>
                <a:solidFill>
                  <a:prstClr val="black"/>
                </a:solidFill>
                <a:latin typeface="UD デジタル 教科書体 N-R" panose="02020400000000000000" pitchFamily="17" charset="-128"/>
                <a:ea typeface="UD デジタル 教科書体 N-R" panose="02020400000000000000" pitchFamily="17" charset="-128"/>
              </a:rPr>
              <a:t>○入学式　 </a:t>
            </a:r>
            <a:r>
              <a:rPr lang="en-US" altLang="ja-JP" sz="900" b="1" kern="0" dirty="0">
                <a:ln w="0"/>
                <a:solidFill>
                  <a:prstClr val="black"/>
                </a:solidFill>
                <a:latin typeface="UD デジタル 教科書体 N-R" panose="02020400000000000000" pitchFamily="17" charset="-128"/>
                <a:ea typeface="UD デジタル 教科書体 N-R" panose="02020400000000000000" pitchFamily="17" charset="-128"/>
              </a:rPr>
              <a:t>4</a:t>
            </a:r>
            <a:r>
              <a:rPr lang="ja-JP" altLang="en-US" sz="900" b="1" kern="0" dirty="0">
                <a:ln w="0"/>
                <a:solidFill>
                  <a:prstClr val="black"/>
                </a:solidFill>
                <a:latin typeface="UD デジタル 教科書体 N-R" panose="02020400000000000000" pitchFamily="17" charset="-128"/>
                <a:ea typeface="UD デジタル 教科書体 N-R" panose="02020400000000000000" pitchFamily="17" charset="-128"/>
              </a:rPr>
              <a:t>月</a:t>
            </a:r>
            <a:r>
              <a:rPr lang="en-US" altLang="ja-JP" sz="900" b="1" kern="0" dirty="0">
                <a:ln w="0"/>
                <a:solidFill>
                  <a:prstClr val="black"/>
                </a:solidFill>
                <a:latin typeface="UD デジタル 教科書体 N-R" panose="02020400000000000000" pitchFamily="17" charset="-128"/>
                <a:ea typeface="UD デジタル 教科書体 N-R" panose="02020400000000000000" pitchFamily="17" charset="-128"/>
              </a:rPr>
              <a:t>10</a:t>
            </a:r>
            <a:r>
              <a:rPr lang="ja-JP" altLang="en-US" sz="900" b="1" kern="0" dirty="0">
                <a:ln w="0"/>
                <a:solidFill>
                  <a:prstClr val="black"/>
                </a:solidFill>
                <a:latin typeface="UD デジタル 教科書体 N-R" panose="02020400000000000000" pitchFamily="17" charset="-128"/>
                <a:ea typeface="UD デジタル 教科書体 N-R" panose="02020400000000000000" pitchFamily="17" charset="-128"/>
              </a:rPr>
              <a:t>日</a:t>
            </a:r>
            <a:r>
              <a:rPr lang="en-US" altLang="ja-JP" sz="900" b="1"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900" b="1" kern="0" dirty="0">
                <a:ln w="0"/>
                <a:solidFill>
                  <a:prstClr val="black"/>
                </a:solidFill>
                <a:latin typeface="UD デジタル 教科書体 N-R" panose="02020400000000000000" pitchFamily="17" charset="-128"/>
                <a:ea typeface="UD デジタル 教科書体 N-R" panose="02020400000000000000" pitchFamily="17" charset="-128"/>
              </a:rPr>
              <a:t>木）</a:t>
            </a:r>
          </a:p>
          <a:p>
            <a:pPr lvl="0"/>
            <a:r>
              <a:rPr lang="zh-CN" altLang="en-US" sz="900" b="1" kern="0" dirty="0">
                <a:ln w="0"/>
                <a:solidFill>
                  <a:prstClr val="black"/>
                </a:solidFill>
                <a:latin typeface="UD デジタル 教科書体 N-R" panose="02020400000000000000" pitchFamily="17" charset="-128"/>
                <a:ea typeface="UD デジタル 教科書体 N-R" panose="02020400000000000000" pitchFamily="17" charset="-128"/>
              </a:rPr>
              <a:t>○修学旅行</a:t>
            </a:r>
            <a:r>
              <a:rPr lang="en-US" altLang="ja-JP" sz="900" b="1" kern="0" dirty="0">
                <a:ln w="0"/>
                <a:solidFill>
                  <a:prstClr val="black"/>
                </a:solidFill>
                <a:latin typeface="UD デジタル 教科書体 N-R" panose="02020400000000000000" pitchFamily="17" charset="-128"/>
                <a:ea typeface="UD デジタル 教科書体 N-R" panose="02020400000000000000" pitchFamily="17" charset="-128"/>
              </a:rPr>
              <a:t>6</a:t>
            </a:r>
            <a:r>
              <a:rPr lang="zh-CN" altLang="en-US" sz="900" b="1" kern="0" dirty="0">
                <a:ln w="0"/>
                <a:solidFill>
                  <a:prstClr val="black"/>
                </a:solidFill>
                <a:latin typeface="UD デジタル 教科書体 N-R" panose="02020400000000000000" pitchFamily="17" charset="-128"/>
                <a:ea typeface="UD デジタル 教科書体 N-R" panose="02020400000000000000" pitchFamily="17" charset="-128"/>
              </a:rPr>
              <a:t>月</a:t>
            </a:r>
            <a:r>
              <a:rPr lang="en-US" altLang="ja-JP" sz="900" b="1" kern="0" dirty="0">
                <a:ln w="0"/>
                <a:solidFill>
                  <a:prstClr val="black"/>
                </a:solidFill>
                <a:latin typeface="UD デジタル 教科書体 N-R" panose="02020400000000000000" pitchFamily="17" charset="-128"/>
                <a:ea typeface="UD デジタル 教科書体 N-R" panose="02020400000000000000" pitchFamily="17" charset="-128"/>
              </a:rPr>
              <a:t>5</a:t>
            </a:r>
            <a:r>
              <a:rPr lang="ja-JP" altLang="en-US" sz="900" b="1" kern="0" dirty="0">
                <a:ln w="0"/>
                <a:solidFill>
                  <a:prstClr val="black"/>
                </a:solidFill>
                <a:latin typeface="UD デジタル 教科書体 N-R" panose="02020400000000000000" pitchFamily="17" charset="-128"/>
                <a:ea typeface="UD デジタル 教科書体 N-R" panose="02020400000000000000" pitchFamily="17" charset="-128"/>
              </a:rPr>
              <a:t>日</a:t>
            </a:r>
            <a:r>
              <a:rPr lang="en-US" altLang="ja-JP" sz="900" b="1"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zh-CN" altLang="en-US" sz="900" b="1" kern="0" dirty="0">
                <a:ln w="0"/>
                <a:solidFill>
                  <a:prstClr val="black"/>
                </a:solidFill>
                <a:latin typeface="UD デジタル 教科書体 N-R" panose="02020400000000000000" pitchFamily="17" charset="-128"/>
                <a:ea typeface="UD デジタル 教科書体 N-R" panose="02020400000000000000" pitchFamily="17" charset="-128"/>
              </a:rPr>
              <a:t>木</a:t>
            </a:r>
            <a:r>
              <a:rPr lang="en-US" altLang="ja-JP" sz="900" b="1"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zh-CN" altLang="en-US" sz="900" b="1"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en-US" altLang="ja-JP" sz="900" b="1" kern="0" dirty="0">
                <a:ln w="0"/>
                <a:solidFill>
                  <a:prstClr val="black"/>
                </a:solidFill>
                <a:latin typeface="UD デジタル 教科書体 N-R" panose="02020400000000000000" pitchFamily="17" charset="-128"/>
                <a:ea typeface="UD デジタル 教科書体 N-R" panose="02020400000000000000" pitchFamily="17" charset="-128"/>
              </a:rPr>
              <a:t>6</a:t>
            </a:r>
            <a:r>
              <a:rPr lang="zh-CN" altLang="en-US" sz="900" b="1" kern="0" dirty="0">
                <a:ln w="0"/>
                <a:solidFill>
                  <a:prstClr val="black"/>
                </a:solidFill>
                <a:latin typeface="UD デジタル 教科書体 N-R" panose="02020400000000000000" pitchFamily="17" charset="-128"/>
                <a:ea typeface="UD デジタル 教科書体 N-R" panose="02020400000000000000" pitchFamily="17" charset="-128"/>
              </a:rPr>
              <a:t>日</a:t>
            </a:r>
            <a:r>
              <a:rPr lang="en-US" altLang="ja-JP" sz="900" b="1"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zh-CN" altLang="en-US" sz="900" b="1" kern="0" dirty="0">
                <a:ln w="0"/>
                <a:solidFill>
                  <a:prstClr val="black"/>
                </a:solidFill>
                <a:latin typeface="UD デジタル 教科書体 N-R" panose="02020400000000000000" pitchFamily="17" charset="-128"/>
                <a:ea typeface="UD デジタル 教科書体 N-R" panose="02020400000000000000" pitchFamily="17" charset="-128"/>
              </a:rPr>
              <a:t>金</a:t>
            </a:r>
            <a:r>
              <a:rPr lang="en-US" altLang="zh-CN" sz="900" b="1" kern="0" dirty="0">
                <a:ln w="0"/>
                <a:solidFill>
                  <a:prstClr val="black"/>
                </a:solidFill>
                <a:latin typeface="UD デジタル 教科書体 N-R" panose="02020400000000000000" pitchFamily="17" charset="-128"/>
                <a:ea typeface="UD デジタル 教科書体 N-R" panose="02020400000000000000" pitchFamily="17" charset="-128"/>
              </a:rPr>
              <a:t>)</a:t>
            </a:r>
          </a:p>
          <a:p>
            <a:pPr lvl="0"/>
            <a:r>
              <a:rPr lang="zh-TW" altLang="en-US" sz="900" b="1" kern="0" dirty="0">
                <a:ln w="0"/>
                <a:solidFill>
                  <a:prstClr val="black"/>
                </a:solidFill>
                <a:latin typeface="UD デジタル 教科書体 N-R" panose="02020400000000000000" pitchFamily="17" charset="-128"/>
                <a:ea typeface="UD デジタル 教科書体 N-R" panose="02020400000000000000" pitchFamily="17" charset="-128"/>
              </a:rPr>
              <a:t>○終業式　</a:t>
            </a:r>
            <a:r>
              <a:rPr lang="en-US" altLang="zh-TW" sz="900" b="1" kern="0" dirty="0">
                <a:ln w="0"/>
                <a:solidFill>
                  <a:prstClr val="black"/>
                </a:solidFill>
                <a:latin typeface="UD デジタル 教科書体 N-R" panose="02020400000000000000" pitchFamily="17" charset="-128"/>
                <a:ea typeface="UD デジタル 教科書体 N-R" panose="02020400000000000000" pitchFamily="17" charset="-128"/>
              </a:rPr>
              <a:t>10</a:t>
            </a:r>
            <a:r>
              <a:rPr lang="zh-TW" altLang="en-US" sz="900" b="1" kern="0" dirty="0">
                <a:ln w="0"/>
                <a:solidFill>
                  <a:prstClr val="black"/>
                </a:solidFill>
                <a:latin typeface="UD デジタル 教科書体 N-R" panose="02020400000000000000" pitchFamily="17" charset="-128"/>
                <a:ea typeface="UD デジタル 教科書体 N-R" panose="02020400000000000000" pitchFamily="17" charset="-128"/>
              </a:rPr>
              <a:t>月</a:t>
            </a:r>
            <a:r>
              <a:rPr lang="en-US" altLang="ja-JP" sz="900" b="1" kern="0" dirty="0">
                <a:ln w="0"/>
                <a:solidFill>
                  <a:prstClr val="black"/>
                </a:solidFill>
                <a:latin typeface="UD デジタル 教科書体 N-R" panose="02020400000000000000" pitchFamily="17" charset="-128"/>
                <a:ea typeface="UD デジタル 教科書体 N-R" panose="02020400000000000000" pitchFamily="17" charset="-128"/>
              </a:rPr>
              <a:t>10</a:t>
            </a:r>
            <a:r>
              <a:rPr lang="zh-TW" altLang="en-US" sz="900" b="1" kern="0" dirty="0">
                <a:ln w="0"/>
                <a:solidFill>
                  <a:prstClr val="black"/>
                </a:solidFill>
                <a:latin typeface="UD デジタル 教科書体 N-R" panose="02020400000000000000" pitchFamily="17" charset="-128"/>
                <a:ea typeface="UD デジタル 教科書体 N-R" panose="02020400000000000000" pitchFamily="17" charset="-128"/>
              </a:rPr>
              <a:t>日</a:t>
            </a:r>
            <a:r>
              <a:rPr lang="en-US" altLang="ja-JP" sz="900" b="1"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zh-TW" altLang="en-US" sz="900" b="1" kern="0" dirty="0">
                <a:ln w="0"/>
                <a:solidFill>
                  <a:prstClr val="black"/>
                </a:solidFill>
                <a:latin typeface="UD デジタル 教科書体 N-R" panose="02020400000000000000" pitchFamily="17" charset="-128"/>
                <a:ea typeface="UD デジタル 教科書体 N-R" panose="02020400000000000000" pitchFamily="17" charset="-128"/>
              </a:rPr>
              <a:t>金）</a:t>
            </a:r>
            <a:endParaRPr lang="en-US" altLang="zh-TW" sz="900" b="1"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en-US" altLang="zh-TW" sz="700" b="1"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700" b="1" kern="0" dirty="0">
                <a:ln w="0"/>
                <a:solidFill>
                  <a:prstClr val="black"/>
                </a:solidFill>
                <a:latin typeface="UD デジタル 教科書体 N-R" panose="02020400000000000000" pitchFamily="17" charset="-128"/>
                <a:ea typeface="UD デジタル 教科書体 N-R" panose="02020400000000000000" pitchFamily="17" charset="-128"/>
              </a:rPr>
              <a:t>夏休み</a:t>
            </a:r>
            <a:r>
              <a:rPr lang="zh-TW" altLang="en-US" sz="700" b="1" kern="0" dirty="0">
                <a:ln w="0"/>
                <a:solidFill>
                  <a:prstClr val="black"/>
                </a:solidFill>
                <a:latin typeface="UD デジタル 教科書体 N-R" panose="02020400000000000000" pitchFamily="17" charset="-128"/>
                <a:ea typeface="UD デジタル 教科書体 N-R" panose="02020400000000000000" pitchFamily="17" charset="-128"/>
              </a:rPr>
              <a:t>　</a:t>
            </a:r>
            <a:r>
              <a:rPr lang="en-US" altLang="ja-JP" sz="700" b="1" kern="0" dirty="0">
                <a:ln w="0"/>
                <a:solidFill>
                  <a:prstClr val="black"/>
                </a:solidFill>
                <a:latin typeface="UD デジタル 教科書体 N-R" panose="02020400000000000000" pitchFamily="17" charset="-128"/>
                <a:ea typeface="UD デジタル 教科書体 N-R" panose="02020400000000000000" pitchFamily="17" charset="-128"/>
              </a:rPr>
              <a:t>7</a:t>
            </a:r>
            <a:r>
              <a:rPr lang="zh-TW" altLang="en-US" sz="700" b="1" kern="0" dirty="0">
                <a:ln w="0"/>
                <a:solidFill>
                  <a:prstClr val="black"/>
                </a:solidFill>
                <a:latin typeface="UD デジタル 教科書体 N-R" panose="02020400000000000000" pitchFamily="17" charset="-128"/>
                <a:ea typeface="UD デジタル 教科書体 N-R" panose="02020400000000000000" pitchFamily="17" charset="-128"/>
              </a:rPr>
              <a:t>月</a:t>
            </a:r>
            <a:r>
              <a:rPr lang="en-US" altLang="ja-JP" sz="700" b="1" kern="0" dirty="0">
                <a:ln w="0"/>
                <a:solidFill>
                  <a:prstClr val="black"/>
                </a:solidFill>
                <a:latin typeface="UD デジタル 教科書体 N-R" panose="02020400000000000000" pitchFamily="17" charset="-128"/>
                <a:ea typeface="UD デジタル 教科書体 N-R" panose="02020400000000000000" pitchFamily="17" charset="-128"/>
              </a:rPr>
              <a:t>19</a:t>
            </a:r>
            <a:r>
              <a:rPr lang="zh-TW" altLang="en-US" sz="700" b="1" kern="0" dirty="0">
                <a:ln w="0"/>
                <a:solidFill>
                  <a:prstClr val="black"/>
                </a:solidFill>
                <a:latin typeface="UD デジタル 教科書体 N-R" panose="02020400000000000000" pitchFamily="17" charset="-128"/>
                <a:ea typeface="UD デジタル 教科書体 N-R" panose="02020400000000000000" pitchFamily="17" charset="-128"/>
              </a:rPr>
              <a:t>日</a:t>
            </a:r>
            <a:r>
              <a:rPr lang="en-US" altLang="zh-TW" sz="700" b="1"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700" b="1" kern="0" dirty="0">
                <a:ln w="0"/>
                <a:solidFill>
                  <a:prstClr val="black"/>
                </a:solidFill>
                <a:latin typeface="UD デジタル 教科書体 N-R" panose="02020400000000000000" pitchFamily="17" charset="-128"/>
                <a:ea typeface="UD デジタル 教科書体 N-R" panose="02020400000000000000" pitchFamily="17" charset="-128"/>
              </a:rPr>
              <a:t>土</a:t>
            </a:r>
            <a:r>
              <a:rPr lang="en-US" altLang="zh-TW" sz="700" b="1"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zh-TW" altLang="en-US" sz="700" b="1"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en-US" altLang="ja-JP" sz="700" b="1" kern="0" dirty="0">
                <a:ln w="0"/>
                <a:solidFill>
                  <a:prstClr val="black"/>
                </a:solidFill>
                <a:latin typeface="UD デジタル 教科書体 N-R" panose="02020400000000000000" pitchFamily="17" charset="-128"/>
                <a:ea typeface="UD デジタル 教科書体 N-R" panose="02020400000000000000" pitchFamily="17" charset="-128"/>
              </a:rPr>
              <a:t>8</a:t>
            </a:r>
            <a:r>
              <a:rPr lang="zh-TW" altLang="en-US" sz="700" b="1" kern="0" dirty="0">
                <a:ln w="0"/>
                <a:solidFill>
                  <a:prstClr val="black"/>
                </a:solidFill>
                <a:latin typeface="UD デジタル 教科書体 N-R" panose="02020400000000000000" pitchFamily="17" charset="-128"/>
                <a:ea typeface="UD デジタル 教科書体 N-R" panose="02020400000000000000" pitchFamily="17" charset="-128"/>
              </a:rPr>
              <a:t>月</a:t>
            </a:r>
            <a:r>
              <a:rPr lang="en-US" altLang="ja-JP" sz="700" b="1" kern="0" dirty="0">
                <a:ln w="0"/>
                <a:solidFill>
                  <a:prstClr val="black"/>
                </a:solidFill>
                <a:latin typeface="UD デジタル 教科書体 N-R" panose="02020400000000000000" pitchFamily="17" charset="-128"/>
                <a:ea typeface="UD デジタル 教科書体 N-R" panose="02020400000000000000" pitchFamily="17" charset="-128"/>
              </a:rPr>
              <a:t>29</a:t>
            </a:r>
            <a:r>
              <a:rPr lang="zh-TW" altLang="en-US" sz="700" b="1" kern="0" dirty="0">
                <a:ln w="0"/>
                <a:solidFill>
                  <a:prstClr val="black"/>
                </a:solidFill>
                <a:latin typeface="UD デジタル 教科書体 N-R" panose="02020400000000000000" pitchFamily="17" charset="-128"/>
                <a:ea typeface="UD デジタル 教科書体 N-R" panose="02020400000000000000" pitchFamily="17" charset="-128"/>
              </a:rPr>
              <a:t>日</a:t>
            </a:r>
            <a:r>
              <a:rPr lang="en-US" altLang="zh-TW" sz="700" b="1"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700" b="1" kern="0" dirty="0">
                <a:ln w="0"/>
                <a:solidFill>
                  <a:prstClr val="black"/>
                </a:solidFill>
                <a:latin typeface="UD デジタル 教科書体 N-R" panose="02020400000000000000" pitchFamily="17" charset="-128"/>
                <a:ea typeface="UD デジタル 教科書体 N-R" panose="02020400000000000000" pitchFamily="17" charset="-128"/>
              </a:rPr>
              <a:t>金</a:t>
            </a:r>
            <a:r>
              <a:rPr lang="zh-TW" altLang="en-US" sz="700" b="1" kern="0" dirty="0">
                <a:ln w="0"/>
                <a:solidFill>
                  <a:prstClr val="black"/>
                </a:solidFill>
                <a:latin typeface="UD デジタル 教科書体 N-R" panose="02020400000000000000" pitchFamily="17" charset="-128"/>
                <a:ea typeface="UD デジタル 教科書体 N-R" panose="02020400000000000000" pitchFamily="17" charset="-128"/>
              </a:rPr>
              <a:t>）</a:t>
            </a:r>
          </a:p>
          <a:p>
            <a:pPr lvl="0"/>
            <a:r>
              <a:rPr lang="ja-JP" altLang="en-US" sz="900" b="1" kern="0" dirty="0">
                <a:ln w="0"/>
                <a:solidFill>
                  <a:prstClr val="black"/>
                </a:solidFill>
                <a:latin typeface="HG創英角ｺﾞｼｯｸUB" panose="020B0909000000000000" pitchFamily="49" charset="-128"/>
                <a:ea typeface="HG創英角ｺﾞｼｯｸUB" panose="020B0909000000000000" pitchFamily="49" charset="-128"/>
              </a:rPr>
              <a:t>■２学期</a:t>
            </a:r>
            <a:endParaRPr lang="en-US" altLang="ja-JP" sz="900" b="1" kern="0" dirty="0">
              <a:ln w="0"/>
              <a:solidFill>
                <a:prstClr val="black"/>
              </a:solidFill>
              <a:latin typeface="HG創英角ｺﾞｼｯｸUB" panose="020B0909000000000000" pitchFamily="49" charset="-128"/>
              <a:ea typeface="HG創英角ｺﾞｼｯｸUB" panose="020B0909000000000000" pitchFamily="49" charset="-128"/>
            </a:endParaRPr>
          </a:p>
          <a:p>
            <a:pPr lvl="0"/>
            <a:r>
              <a:rPr lang="ja-JP" altLang="en-US" sz="900" b="1" kern="0" dirty="0">
                <a:ln w="0"/>
                <a:solidFill>
                  <a:prstClr val="black"/>
                </a:solidFill>
                <a:latin typeface="UD デジタル 教科書体 N-R" panose="02020400000000000000" pitchFamily="17" charset="-128"/>
                <a:ea typeface="UD デジタル 教科書体 N-R" panose="02020400000000000000" pitchFamily="17" charset="-128"/>
              </a:rPr>
              <a:t>○始業式　</a:t>
            </a:r>
            <a:r>
              <a:rPr lang="en-US" altLang="ja-JP" sz="900" b="1" kern="0" dirty="0">
                <a:ln w="0"/>
                <a:solidFill>
                  <a:prstClr val="black"/>
                </a:solidFill>
                <a:latin typeface="UD デジタル 教科書体 N-R" panose="02020400000000000000" pitchFamily="17" charset="-128"/>
                <a:ea typeface="UD デジタル 教科書体 N-R" panose="02020400000000000000" pitchFamily="17" charset="-128"/>
              </a:rPr>
              <a:t>10</a:t>
            </a:r>
            <a:r>
              <a:rPr lang="ja-JP" altLang="en-US" sz="900" b="1" kern="0" dirty="0">
                <a:ln w="0"/>
                <a:solidFill>
                  <a:prstClr val="black"/>
                </a:solidFill>
                <a:latin typeface="UD デジタル 教科書体 N-R" panose="02020400000000000000" pitchFamily="17" charset="-128"/>
                <a:ea typeface="UD デジタル 教科書体 N-R" panose="02020400000000000000" pitchFamily="17" charset="-128"/>
              </a:rPr>
              <a:t>月</a:t>
            </a:r>
            <a:r>
              <a:rPr lang="en-US" altLang="ja-JP" sz="900" b="1" kern="0" dirty="0">
                <a:ln w="0"/>
                <a:solidFill>
                  <a:prstClr val="black"/>
                </a:solidFill>
                <a:latin typeface="UD デジタル 教科書体 N-R" panose="02020400000000000000" pitchFamily="17" charset="-128"/>
                <a:ea typeface="UD デジタル 教科書体 N-R" panose="02020400000000000000" pitchFamily="17" charset="-128"/>
              </a:rPr>
              <a:t>16</a:t>
            </a:r>
            <a:r>
              <a:rPr lang="ja-JP" altLang="en-US" sz="900" b="1" kern="0" dirty="0">
                <a:ln w="0"/>
                <a:solidFill>
                  <a:prstClr val="black"/>
                </a:solidFill>
                <a:latin typeface="UD デジタル 教科書体 N-R" panose="02020400000000000000" pitchFamily="17" charset="-128"/>
                <a:ea typeface="UD デジタル 教科書体 N-R" panose="02020400000000000000" pitchFamily="17" charset="-128"/>
              </a:rPr>
              <a:t>日</a:t>
            </a:r>
            <a:r>
              <a:rPr lang="en-US" altLang="ja-JP" sz="900" b="1"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900" b="1" kern="0" dirty="0">
                <a:ln w="0"/>
                <a:solidFill>
                  <a:prstClr val="black"/>
                </a:solidFill>
                <a:latin typeface="UD デジタル 教科書体 N-R" panose="02020400000000000000" pitchFamily="17" charset="-128"/>
                <a:ea typeface="UD デジタル 教科書体 N-R" panose="02020400000000000000" pitchFamily="17" charset="-128"/>
              </a:rPr>
              <a:t>木）</a:t>
            </a:r>
            <a:endParaRPr lang="en-US" altLang="ja-JP" sz="900" b="1"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ja-JP" altLang="en-US" sz="900" b="1" kern="0" dirty="0">
                <a:ln w="0"/>
                <a:solidFill>
                  <a:prstClr val="black"/>
                </a:solidFill>
                <a:latin typeface="UD デジタル 教科書体 N-R" panose="02020400000000000000" pitchFamily="17" charset="-128"/>
                <a:ea typeface="UD デジタル 教科書体 N-R" panose="02020400000000000000" pitchFamily="17" charset="-128"/>
              </a:rPr>
              <a:t>○運動会　</a:t>
            </a:r>
            <a:r>
              <a:rPr lang="en-US" altLang="ja-JP" sz="900" b="1" kern="0" dirty="0">
                <a:ln w="0"/>
                <a:solidFill>
                  <a:prstClr val="black"/>
                </a:solidFill>
                <a:latin typeface="UD デジタル 教科書体 N-R" panose="02020400000000000000" pitchFamily="17" charset="-128"/>
                <a:ea typeface="UD デジタル 教科書体 N-R" panose="02020400000000000000" pitchFamily="17" charset="-128"/>
              </a:rPr>
              <a:t>10</a:t>
            </a:r>
            <a:r>
              <a:rPr lang="ja-JP" altLang="en-US" sz="900" b="1" kern="0" dirty="0">
                <a:ln w="0"/>
                <a:solidFill>
                  <a:prstClr val="black"/>
                </a:solidFill>
                <a:latin typeface="UD デジタル 教科書体 N-R" panose="02020400000000000000" pitchFamily="17" charset="-128"/>
                <a:ea typeface="UD デジタル 教科書体 N-R" panose="02020400000000000000" pitchFamily="17" charset="-128"/>
              </a:rPr>
              <a:t>月</a:t>
            </a:r>
            <a:r>
              <a:rPr lang="en-US" altLang="ja-JP" sz="900" b="1" kern="0" dirty="0">
                <a:ln w="0"/>
                <a:solidFill>
                  <a:prstClr val="black"/>
                </a:solidFill>
                <a:latin typeface="UD デジタル 教科書体 N-R" panose="02020400000000000000" pitchFamily="17" charset="-128"/>
                <a:ea typeface="UD デジタル 教科書体 N-R" panose="02020400000000000000" pitchFamily="17" charset="-128"/>
              </a:rPr>
              <a:t>25</a:t>
            </a:r>
            <a:r>
              <a:rPr lang="ja-JP" altLang="en-US" sz="900" b="1" kern="0" dirty="0">
                <a:ln w="0"/>
                <a:solidFill>
                  <a:prstClr val="black"/>
                </a:solidFill>
                <a:latin typeface="UD デジタル 教科書体 N-R" panose="02020400000000000000" pitchFamily="17" charset="-128"/>
                <a:ea typeface="UD デジタル 教科書体 N-R" panose="02020400000000000000" pitchFamily="17" charset="-128"/>
              </a:rPr>
              <a:t>日</a:t>
            </a:r>
            <a:r>
              <a:rPr lang="en-US" altLang="ja-JP" sz="900" b="1"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900" b="1" kern="0" dirty="0">
                <a:ln w="0"/>
                <a:solidFill>
                  <a:prstClr val="black"/>
                </a:solidFill>
                <a:latin typeface="UD デジタル 教科書体 N-R" panose="02020400000000000000" pitchFamily="17" charset="-128"/>
                <a:ea typeface="UD デジタル 教科書体 N-R" panose="02020400000000000000" pitchFamily="17" charset="-128"/>
              </a:rPr>
              <a:t>土</a:t>
            </a:r>
            <a:r>
              <a:rPr lang="en-US" altLang="ja-JP" sz="900" b="1" kern="0" dirty="0">
                <a:ln w="0"/>
                <a:solidFill>
                  <a:prstClr val="black"/>
                </a:solidFill>
                <a:latin typeface="UD デジタル 教科書体 N-R" panose="02020400000000000000" pitchFamily="17" charset="-128"/>
                <a:ea typeface="UD デジタル 教科書体 N-R" panose="02020400000000000000" pitchFamily="17" charset="-128"/>
              </a:rPr>
              <a:t>)</a:t>
            </a:r>
          </a:p>
          <a:p>
            <a:pPr lvl="0"/>
            <a:r>
              <a:rPr lang="zh-TW" altLang="en-US" sz="900" b="1" kern="0" dirty="0">
                <a:ln w="0"/>
                <a:solidFill>
                  <a:prstClr val="black"/>
                </a:solidFill>
                <a:latin typeface="UD デジタル 教科書体 N-R" panose="02020400000000000000" pitchFamily="17" charset="-128"/>
                <a:ea typeface="UD デジタル 教科書体 N-R" panose="02020400000000000000" pitchFamily="17" charset="-128"/>
              </a:rPr>
              <a:t>〇</a:t>
            </a:r>
            <a:r>
              <a:rPr lang="en-US" altLang="ja-JP" sz="900" b="1" kern="0" dirty="0">
                <a:ln w="0"/>
                <a:solidFill>
                  <a:prstClr val="black"/>
                </a:solidFill>
                <a:latin typeface="UD デジタル 教科書体 N-R" panose="02020400000000000000" pitchFamily="17" charset="-128"/>
                <a:ea typeface="UD デジタル 教科書体 N-R" panose="02020400000000000000" pitchFamily="17" charset="-128"/>
              </a:rPr>
              <a:t>1</a:t>
            </a:r>
            <a:r>
              <a:rPr lang="ja-JP" altLang="en-US" sz="900" b="1"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en-US" altLang="zh-TW" sz="900" b="1" kern="0" dirty="0">
                <a:ln w="0"/>
                <a:solidFill>
                  <a:prstClr val="black"/>
                </a:solidFill>
                <a:latin typeface="UD デジタル 教科書体 N-R" panose="02020400000000000000" pitchFamily="17" charset="-128"/>
                <a:ea typeface="UD デジタル 教科書体 N-R" panose="02020400000000000000" pitchFamily="17" charset="-128"/>
              </a:rPr>
              <a:t>2</a:t>
            </a:r>
            <a:r>
              <a:rPr lang="zh-TW" altLang="en-US" sz="900" b="1" kern="0" dirty="0">
                <a:ln w="0"/>
                <a:solidFill>
                  <a:prstClr val="black"/>
                </a:solidFill>
                <a:latin typeface="UD デジタル 教科書体 N-R" panose="02020400000000000000" pitchFamily="17" charset="-128"/>
                <a:ea typeface="UD デジタル 教科書体 N-R" panose="02020400000000000000" pitchFamily="17" charset="-128"/>
              </a:rPr>
              <a:t>年遠足</a:t>
            </a:r>
            <a:r>
              <a:rPr lang="en-US" altLang="ja-JP" sz="900" b="1" kern="0" dirty="0">
                <a:ln w="0"/>
                <a:solidFill>
                  <a:prstClr val="black"/>
                </a:solidFill>
                <a:latin typeface="UD デジタル 教科書体 N-R" panose="02020400000000000000" pitchFamily="17" charset="-128"/>
                <a:ea typeface="UD デジタル 教科書体 N-R" panose="02020400000000000000" pitchFamily="17" charset="-128"/>
              </a:rPr>
              <a:t>11</a:t>
            </a:r>
            <a:r>
              <a:rPr lang="zh-TW" altLang="en-US" sz="900" b="1" kern="0" dirty="0">
                <a:ln w="0"/>
                <a:solidFill>
                  <a:prstClr val="black"/>
                </a:solidFill>
                <a:latin typeface="UD デジタル 教科書体 N-R" panose="02020400000000000000" pitchFamily="17" charset="-128"/>
                <a:ea typeface="UD デジタル 教科書体 N-R" panose="02020400000000000000" pitchFamily="17" charset="-128"/>
              </a:rPr>
              <a:t>月</a:t>
            </a:r>
            <a:r>
              <a:rPr lang="en-US" altLang="ja-JP" sz="900" b="1" kern="0" dirty="0">
                <a:ln w="0"/>
                <a:solidFill>
                  <a:prstClr val="black"/>
                </a:solidFill>
                <a:latin typeface="UD デジタル 教科書体 N-R" panose="02020400000000000000" pitchFamily="17" charset="-128"/>
                <a:ea typeface="UD デジタル 教科書体 N-R" panose="02020400000000000000" pitchFamily="17" charset="-128"/>
              </a:rPr>
              <a:t>7</a:t>
            </a:r>
            <a:r>
              <a:rPr lang="zh-TW" altLang="en-US" sz="900" b="1" kern="0" dirty="0">
                <a:ln w="0"/>
                <a:solidFill>
                  <a:prstClr val="black"/>
                </a:solidFill>
                <a:latin typeface="UD デジタル 教科書体 N-R" panose="02020400000000000000" pitchFamily="17" charset="-128"/>
                <a:ea typeface="UD デジタル 教科書体 N-R" panose="02020400000000000000" pitchFamily="17" charset="-128"/>
              </a:rPr>
              <a:t>日</a:t>
            </a:r>
            <a:r>
              <a:rPr lang="en-US" altLang="ja-JP" sz="900" b="1"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900" b="1" kern="0" dirty="0">
                <a:ln w="0"/>
                <a:solidFill>
                  <a:prstClr val="black"/>
                </a:solidFill>
                <a:latin typeface="UD デジタル 教科書体 N-R" panose="02020400000000000000" pitchFamily="17" charset="-128"/>
                <a:ea typeface="UD デジタル 教科書体 N-R" panose="02020400000000000000" pitchFamily="17" charset="-128"/>
              </a:rPr>
              <a:t>金</a:t>
            </a:r>
            <a:r>
              <a:rPr lang="zh-TW" altLang="en-US" sz="900" b="1" kern="0" dirty="0">
                <a:ln w="0"/>
                <a:solidFill>
                  <a:prstClr val="black"/>
                </a:solidFill>
                <a:latin typeface="UD デジタル 教科書体 N-R" panose="02020400000000000000" pitchFamily="17" charset="-128"/>
                <a:ea typeface="UD デジタル 教科書体 N-R" panose="02020400000000000000" pitchFamily="17" charset="-128"/>
              </a:rPr>
              <a:t>）</a:t>
            </a:r>
          </a:p>
          <a:p>
            <a:r>
              <a:rPr lang="ja-JP" altLang="en-US" sz="900" b="1" kern="0" dirty="0">
                <a:ln w="0"/>
                <a:solidFill>
                  <a:prstClr val="black"/>
                </a:solidFill>
                <a:latin typeface="UD デジタル 教科書体 N-R" panose="02020400000000000000" pitchFamily="17" charset="-128"/>
                <a:ea typeface="UD デジタル 教科書体 N-R" panose="02020400000000000000" pitchFamily="17" charset="-128"/>
              </a:rPr>
              <a:t>〇</a:t>
            </a:r>
            <a:r>
              <a:rPr lang="en-US" altLang="ja-JP" sz="900" b="1" kern="0" dirty="0">
                <a:ln w="0"/>
                <a:solidFill>
                  <a:prstClr val="black"/>
                </a:solidFill>
                <a:latin typeface="UD デジタル 教科書体 N-R" panose="02020400000000000000" pitchFamily="17" charset="-128"/>
                <a:ea typeface="UD デジタル 教科書体 N-R" panose="02020400000000000000" pitchFamily="17" charset="-128"/>
              </a:rPr>
              <a:t>3</a:t>
            </a:r>
            <a:r>
              <a:rPr lang="ja-JP" altLang="en-US" sz="900" b="1"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en-US" altLang="ja-JP" sz="900" b="1" kern="0" dirty="0">
                <a:ln w="0"/>
                <a:solidFill>
                  <a:prstClr val="black"/>
                </a:solidFill>
                <a:latin typeface="UD デジタル 教科書体 N-R" panose="02020400000000000000" pitchFamily="17" charset="-128"/>
                <a:ea typeface="UD デジタル 教科書体 N-R" panose="02020400000000000000" pitchFamily="17" charset="-128"/>
              </a:rPr>
              <a:t>4</a:t>
            </a:r>
            <a:r>
              <a:rPr lang="ja-JP" altLang="en-US" sz="900" b="1" kern="0" dirty="0">
                <a:ln w="0"/>
                <a:solidFill>
                  <a:prstClr val="black"/>
                </a:solidFill>
                <a:latin typeface="UD デジタル 教科書体 N-R" panose="02020400000000000000" pitchFamily="17" charset="-128"/>
                <a:ea typeface="UD デジタル 教科書体 N-R" panose="02020400000000000000" pitchFamily="17" charset="-128"/>
              </a:rPr>
              <a:t>年遠足</a:t>
            </a:r>
            <a:r>
              <a:rPr lang="en-US" altLang="ja-JP" sz="900" b="1" kern="0" dirty="0">
                <a:ln w="0"/>
                <a:solidFill>
                  <a:prstClr val="black"/>
                </a:solidFill>
                <a:latin typeface="UD デジタル 教科書体 N-R" panose="02020400000000000000" pitchFamily="17" charset="-128"/>
                <a:ea typeface="UD デジタル 教科書体 N-R" panose="02020400000000000000" pitchFamily="17" charset="-128"/>
              </a:rPr>
              <a:t>11</a:t>
            </a:r>
            <a:r>
              <a:rPr lang="ja-JP" altLang="en-US" sz="900" b="1" kern="0" dirty="0">
                <a:ln w="0"/>
                <a:solidFill>
                  <a:prstClr val="black"/>
                </a:solidFill>
                <a:latin typeface="UD デジタル 教科書体 N-R" panose="02020400000000000000" pitchFamily="17" charset="-128"/>
                <a:ea typeface="UD デジタル 教科書体 N-R" panose="02020400000000000000" pitchFamily="17" charset="-128"/>
              </a:rPr>
              <a:t>月</a:t>
            </a:r>
            <a:r>
              <a:rPr lang="en-US" altLang="ja-JP" sz="900" b="1" kern="0" dirty="0">
                <a:ln w="0"/>
                <a:solidFill>
                  <a:prstClr val="black"/>
                </a:solidFill>
                <a:latin typeface="UD デジタル 教科書体 N-R" panose="02020400000000000000" pitchFamily="17" charset="-128"/>
                <a:ea typeface="UD デジタル 教科書体 N-R" panose="02020400000000000000" pitchFamily="17" charset="-128"/>
              </a:rPr>
              <a:t>14</a:t>
            </a:r>
            <a:r>
              <a:rPr lang="ja-JP" altLang="en-US" sz="900" b="1" kern="0" dirty="0">
                <a:ln w="0"/>
                <a:solidFill>
                  <a:prstClr val="black"/>
                </a:solidFill>
                <a:latin typeface="UD デジタル 教科書体 N-R" panose="02020400000000000000" pitchFamily="17" charset="-128"/>
                <a:ea typeface="UD デジタル 教科書体 N-R" panose="02020400000000000000" pitchFamily="17" charset="-128"/>
              </a:rPr>
              <a:t>日</a:t>
            </a:r>
            <a:r>
              <a:rPr lang="en-US" altLang="ja-JP" sz="900" b="1"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900" b="1" kern="0" dirty="0">
                <a:ln w="0"/>
                <a:solidFill>
                  <a:prstClr val="black"/>
                </a:solidFill>
                <a:latin typeface="UD デジタル 教科書体 N-R" panose="02020400000000000000" pitchFamily="17" charset="-128"/>
                <a:ea typeface="UD デジタル 教科書体 N-R" panose="02020400000000000000" pitchFamily="17" charset="-128"/>
              </a:rPr>
              <a:t>金）</a:t>
            </a:r>
            <a:endParaRPr lang="en-US" altLang="ja-JP" sz="900" b="1" kern="0" dirty="0">
              <a:ln w="0"/>
              <a:solidFill>
                <a:prstClr val="black"/>
              </a:solidFill>
              <a:latin typeface="UD デジタル 教科書体 N-R" panose="02020400000000000000" pitchFamily="17" charset="-128"/>
              <a:ea typeface="UD デジタル 教科書体 N-R" panose="02020400000000000000" pitchFamily="17" charset="-128"/>
            </a:endParaRPr>
          </a:p>
          <a:p>
            <a:r>
              <a:rPr lang="ja-JP" altLang="en-US" sz="900" b="1" kern="0" dirty="0">
                <a:ln w="0"/>
                <a:solidFill>
                  <a:prstClr val="black"/>
                </a:solidFill>
                <a:latin typeface="UD デジタル 教科書体 N-R" panose="02020400000000000000" pitchFamily="17" charset="-128"/>
                <a:ea typeface="UD デジタル 教科書体 N-R" panose="02020400000000000000" pitchFamily="17" charset="-128"/>
              </a:rPr>
              <a:t>○宿泊学習</a:t>
            </a:r>
            <a:r>
              <a:rPr lang="en-US" altLang="ja-JP" sz="900" b="1" kern="0" dirty="0">
                <a:ln w="0"/>
                <a:solidFill>
                  <a:prstClr val="black"/>
                </a:solidFill>
                <a:latin typeface="UD デジタル 教科書体 N-R" panose="02020400000000000000" pitchFamily="17" charset="-128"/>
                <a:ea typeface="UD デジタル 教科書体 N-R" panose="02020400000000000000" pitchFamily="17" charset="-128"/>
              </a:rPr>
              <a:t>12</a:t>
            </a:r>
            <a:r>
              <a:rPr lang="ja-JP" altLang="en-US" sz="900" b="1" kern="0" dirty="0">
                <a:ln w="0"/>
                <a:solidFill>
                  <a:prstClr val="black"/>
                </a:solidFill>
                <a:latin typeface="UD デジタル 教科書体 N-R" panose="02020400000000000000" pitchFamily="17" charset="-128"/>
                <a:ea typeface="UD デジタル 教科書体 N-R" panose="02020400000000000000" pitchFamily="17" charset="-128"/>
              </a:rPr>
              <a:t>月</a:t>
            </a:r>
            <a:r>
              <a:rPr lang="en-US" altLang="ja-JP" sz="900" b="1" kern="0" dirty="0">
                <a:ln w="0"/>
                <a:solidFill>
                  <a:prstClr val="black"/>
                </a:solidFill>
                <a:latin typeface="UD デジタル 教科書体 N-R" panose="02020400000000000000" pitchFamily="17" charset="-128"/>
                <a:ea typeface="UD デジタル 教科書体 N-R" panose="02020400000000000000" pitchFamily="17" charset="-128"/>
              </a:rPr>
              <a:t>8(</a:t>
            </a:r>
            <a:r>
              <a:rPr lang="ja-JP" altLang="en-US" sz="900" b="1" kern="0" dirty="0">
                <a:ln w="0"/>
                <a:solidFill>
                  <a:prstClr val="black"/>
                </a:solidFill>
                <a:latin typeface="UD デジタル 教科書体 N-R" panose="02020400000000000000" pitchFamily="17" charset="-128"/>
                <a:ea typeface="UD デジタル 教科書体 N-R" panose="02020400000000000000" pitchFamily="17" charset="-128"/>
              </a:rPr>
              <a:t>月</a:t>
            </a:r>
            <a:r>
              <a:rPr lang="en-US" altLang="ja-JP" sz="900" b="1"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900" b="1"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en-US" altLang="ja-JP" sz="900" b="1" kern="0" dirty="0">
                <a:ln w="0"/>
                <a:solidFill>
                  <a:prstClr val="black"/>
                </a:solidFill>
                <a:latin typeface="UD デジタル 教科書体 N-R" panose="02020400000000000000" pitchFamily="17" charset="-128"/>
                <a:ea typeface="UD デジタル 教科書体 N-R" panose="02020400000000000000" pitchFamily="17" charset="-128"/>
              </a:rPr>
              <a:t>10</a:t>
            </a:r>
            <a:r>
              <a:rPr lang="ja-JP" altLang="en-US" sz="900" b="1" kern="0" dirty="0">
                <a:ln w="0"/>
                <a:solidFill>
                  <a:prstClr val="black"/>
                </a:solidFill>
                <a:latin typeface="UD デジタル 教科書体 N-R" panose="02020400000000000000" pitchFamily="17" charset="-128"/>
                <a:ea typeface="UD デジタル 教科書体 N-R" panose="02020400000000000000" pitchFamily="17" charset="-128"/>
              </a:rPr>
              <a:t>日</a:t>
            </a:r>
            <a:r>
              <a:rPr lang="en-US" altLang="ja-JP" sz="900" b="1"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900" b="1" kern="0" dirty="0">
                <a:ln w="0"/>
                <a:solidFill>
                  <a:prstClr val="black"/>
                </a:solidFill>
                <a:latin typeface="UD デジタル 教科書体 N-R" panose="02020400000000000000" pitchFamily="17" charset="-128"/>
                <a:ea typeface="UD デジタル 教科書体 N-R" panose="02020400000000000000" pitchFamily="17" charset="-128"/>
              </a:rPr>
              <a:t>水</a:t>
            </a:r>
            <a:r>
              <a:rPr lang="en-US" altLang="ja-JP" sz="900" b="1" kern="0" dirty="0">
                <a:ln w="0"/>
                <a:solidFill>
                  <a:prstClr val="black"/>
                </a:solidFill>
                <a:latin typeface="UD デジタル 教科書体 N-R" panose="02020400000000000000" pitchFamily="17" charset="-128"/>
                <a:ea typeface="UD デジタル 教科書体 N-R" panose="02020400000000000000" pitchFamily="17" charset="-128"/>
              </a:rPr>
              <a:t>)</a:t>
            </a:r>
          </a:p>
          <a:p>
            <a:pPr lvl="0"/>
            <a:r>
              <a:rPr lang="ja-JP" altLang="en-US" sz="900" b="1" kern="0" dirty="0">
                <a:ln w="0"/>
                <a:solidFill>
                  <a:prstClr val="black"/>
                </a:solidFill>
                <a:latin typeface="UD デジタル 教科書体 N-R" panose="02020400000000000000" pitchFamily="17" charset="-128"/>
                <a:ea typeface="UD デジタル 教科書体 N-R" panose="02020400000000000000" pitchFamily="17" charset="-128"/>
              </a:rPr>
              <a:t>○卒業式　 </a:t>
            </a:r>
            <a:r>
              <a:rPr lang="en-US" altLang="ja-JP" sz="900" b="1" kern="0" dirty="0">
                <a:ln w="0"/>
                <a:solidFill>
                  <a:prstClr val="black"/>
                </a:solidFill>
                <a:latin typeface="UD デジタル 教科書体 N-R" panose="02020400000000000000" pitchFamily="17" charset="-128"/>
                <a:ea typeface="UD デジタル 教科書体 N-R" panose="02020400000000000000" pitchFamily="17" charset="-128"/>
              </a:rPr>
              <a:t>3</a:t>
            </a:r>
            <a:r>
              <a:rPr lang="ja-JP" altLang="en-US" sz="900" b="1" kern="0" dirty="0">
                <a:ln w="0"/>
                <a:solidFill>
                  <a:prstClr val="black"/>
                </a:solidFill>
                <a:latin typeface="UD デジタル 教科書体 N-R" panose="02020400000000000000" pitchFamily="17" charset="-128"/>
                <a:ea typeface="UD デジタル 教科書体 N-R" panose="02020400000000000000" pitchFamily="17" charset="-128"/>
              </a:rPr>
              <a:t>月</a:t>
            </a:r>
            <a:r>
              <a:rPr lang="en-US" altLang="ja-JP" sz="900" b="1" kern="0" dirty="0">
                <a:ln w="0"/>
                <a:solidFill>
                  <a:prstClr val="black"/>
                </a:solidFill>
                <a:latin typeface="UD デジタル 教科書体 N-R" panose="02020400000000000000" pitchFamily="17" charset="-128"/>
                <a:ea typeface="UD デジタル 教科書体 N-R" panose="02020400000000000000" pitchFamily="17" charset="-128"/>
              </a:rPr>
              <a:t>19</a:t>
            </a:r>
            <a:r>
              <a:rPr lang="ja-JP" altLang="en-US" sz="900" b="1" kern="0" dirty="0">
                <a:ln w="0"/>
                <a:solidFill>
                  <a:prstClr val="black"/>
                </a:solidFill>
                <a:latin typeface="UD デジタル 教科書体 N-R" panose="02020400000000000000" pitchFamily="17" charset="-128"/>
                <a:ea typeface="UD デジタル 教科書体 N-R" panose="02020400000000000000" pitchFamily="17" charset="-128"/>
              </a:rPr>
              <a:t>日</a:t>
            </a:r>
            <a:r>
              <a:rPr lang="en-US" altLang="ja-JP" sz="900" b="1"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900" b="1" kern="0" dirty="0">
                <a:ln w="0"/>
                <a:solidFill>
                  <a:prstClr val="black"/>
                </a:solidFill>
                <a:latin typeface="UD デジタル 教科書体 N-R" panose="02020400000000000000" pitchFamily="17" charset="-128"/>
                <a:ea typeface="UD デジタル 教科書体 N-R" panose="02020400000000000000" pitchFamily="17" charset="-128"/>
              </a:rPr>
              <a:t>木）</a:t>
            </a:r>
            <a:endParaRPr lang="en-US" altLang="ja-JP" sz="900" b="1"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ja-JP" altLang="en-US" sz="900" b="1" kern="0" dirty="0">
                <a:ln w="0"/>
                <a:solidFill>
                  <a:prstClr val="black"/>
                </a:solidFill>
                <a:latin typeface="UD デジタル 教科書体 N-R" panose="02020400000000000000" pitchFamily="17" charset="-128"/>
                <a:ea typeface="UD デジタル 教科書体 N-R" panose="02020400000000000000" pitchFamily="17" charset="-128"/>
              </a:rPr>
              <a:t>○修了式　 </a:t>
            </a:r>
            <a:r>
              <a:rPr lang="en-US" altLang="ja-JP" sz="900" b="1" kern="0" dirty="0">
                <a:ln w="0"/>
                <a:solidFill>
                  <a:prstClr val="black"/>
                </a:solidFill>
                <a:latin typeface="UD デジタル 教科書体 N-R" panose="02020400000000000000" pitchFamily="17" charset="-128"/>
                <a:ea typeface="UD デジタル 教科書体 N-R" panose="02020400000000000000" pitchFamily="17" charset="-128"/>
              </a:rPr>
              <a:t>3</a:t>
            </a:r>
            <a:r>
              <a:rPr lang="ja-JP" altLang="en-US" sz="900" b="1" kern="0" dirty="0">
                <a:ln w="0"/>
                <a:solidFill>
                  <a:prstClr val="black"/>
                </a:solidFill>
                <a:latin typeface="UD デジタル 教科書体 N-R" panose="02020400000000000000" pitchFamily="17" charset="-128"/>
                <a:ea typeface="UD デジタル 教科書体 N-R" panose="02020400000000000000" pitchFamily="17" charset="-128"/>
              </a:rPr>
              <a:t>月</a:t>
            </a:r>
            <a:r>
              <a:rPr lang="en-US" altLang="ja-JP" sz="900" b="1" kern="0" dirty="0">
                <a:ln w="0"/>
                <a:solidFill>
                  <a:prstClr val="black"/>
                </a:solidFill>
                <a:latin typeface="UD デジタル 教科書体 N-R" panose="02020400000000000000" pitchFamily="17" charset="-128"/>
                <a:ea typeface="UD デジタル 教科書体 N-R" panose="02020400000000000000" pitchFamily="17" charset="-128"/>
              </a:rPr>
              <a:t>24</a:t>
            </a:r>
            <a:r>
              <a:rPr lang="ja-JP" altLang="en-US" sz="900" b="1" kern="0" dirty="0">
                <a:ln w="0"/>
                <a:solidFill>
                  <a:prstClr val="black"/>
                </a:solidFill>
                <a:latin typeface="UD デジタル 教科書体 N-R" panose="02020400000000000000" pitchFamily="17" charset="-128"/>
                <a:ea typeface="UD デジタル 教科書体 N-R" panose="02020400000000000000" pitchFamily="17" charset="-128"/>
              </a:rPr>
              <a:t>日</a:t>
            </a:r>
            <a:r>
              <a:rPr lang="en-US" altLang="ja-JP" sz="900" b="1"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900" b="1" kern="0" dirty="0">
                <a:ln w="0"/>
                <a:solidFill>
                  <a:prstClr val="black"/>
                </a:solidFill>
                <a:latin typeface="UD デジタル 教科書体 N-R" panose="02020400000000000000" pitchFamily="17" charset="-128"/>
                <a:ea typeface="UD デジタル 教科書体 N-R" panose="02020400000000000000" pitchFamily="17" charset="-128"/>
              </a:rPr>
              <a:t>火）</a:t>
            </a:r>
            <a:endParaRPr lang="en-US" altLang="ja-JP" sz="900" b="1"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en-US" altLang="ja-JP" sz="700" b="1"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700" b="1" kern="0" dirty="0">
                <a:ln w="0"/>
                <a:solidFill>
                  <a:prstClr val="black"/>
                </a:solidFill>
                <a:latin typeface="UD デジタル 教科書体 N-R" panose="02020400000000000000" pitchFamily="17" charset="-128"/>
                <a:ea typeface="UD デジタル 教科書体 N-R" panose="02020400000000000000" pitchFamily="17" charset="-128"/>
              </a:rPr>
              <a:t>冬休み　</a:t>
            </a:r>
            <a:r>
              <a:rPr lang="en-US" altLang="ja-JP" sz="700" b="1" kern="0" dirty="0">
                <a:ln w="0"/>
                <a:solidFill>
                  <a:prstClr val="black"/>
                </a:solidFill>
                <a:latin typeface="UD デジタル 教科書体 N-R" panose="02020400000000000000" pitchFamily="17" charset="-128"/>
                <a:ea typeface="UD デジタル 教科書体 N-R" panose="02020400000000000000" pitchFamily="17" charset="-128"/>
              </a:rPr>
              <a:t>12</a:t>
            </a:r>
            <a:r>
              <a:rPr lang="ja-JP" altLang="en-US" sz="700" b="1" kern="0" dirty="0">
                <a:ln w="0"/>
                <a:solidFill>
                  <a:prstClr val="black"/>
                </a:solidFill>
                <a:latin typeface="UD デジタル 教科書体 N-R" panose="02020400000000000000" pitchFamily="17" charset="-128"/>
                <a:ea typeface="UD デジタル 教科書体 N-R" panose="02020400000000000000" pitchFamily="17" charset="-128"/>
              </a:rPr>
              <a:t>月</a:t>
            </a:r>
            <a:r>
              <a:rPr lang="en-US" altLang="ja-JP" sz="700" b="1" kern="0" dirty="0">
                <a:ln w="0"/>
                <a:solidFill>
                  <a:prstClr val="black"/>
                </a:solidFill>
                <a:latin typeface="UD デジタル 教科書体 N-R" panose="02020400000000000000" pitchFamily="17" charset="-128"/>
                <a:ea typeface="UD デジタル 教科書体 N-R" panose="02020400000000000000" pitchFamily="17" charset="-128"/>
              </a:rPr>
              <a:t>26</a:t>
            </a:r>
            <a:r>
              <a:rPr lang="ja-JP" altLang="en-US" sz="700" b="1" kern="0" dirty="0">
                <a:ln w="0"/>
                <a:solidFill>
                  <a:prstClr val="black"/>
                </a:solidFill>
                <a:latin typeface="UD デジタル 教科書体 N-R" panose="02020400000000000000" pitchFamily="17" charset="-128"/>
                <a:ea typeface="UD デジタル 教科書体 N-R" panose="02020400000000000000" pitchFamily="17" charset="-128"/>
              </a:rPr>
              <a:t>日</a:t>
            </a:r>
            <a:r>
              <a:rPr lang="en-US" altLang="ja-JP" sz="700" b="1"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700" b="1" kern="0" dirty="0">
                <a:ln w="0"/>
                <a:solidFill>
                  <a:prstClr val="black"/>
                </a:solidFill>
                <a:latin typeface="UD デジタル 教科書体 N-R" panose="02020400000000000000" pitchFamily="17" charset="-128"/>
                <a:ea typeface="UD デジタル 教科書体 N-R" panose="02020400000000000000" pitchFamily="17" charset="-128"/>
              </a:rPr>
              <a:t>金</a:t>
            </a:r>
            <a:r>
              <a:rPr lang="en-US" altLang="ja-JP" sz="700" b="1"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700" b="1"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en-US" altLang="ja-JP" sz="700" b="1" kern="0" dirty="0">
                <a:ln w="0"/>
                <a:solidFill>
                  <a:prstClr val="black"/>
                </a:solidFill>
                <a:latin typeface="UD デジタル 教科書体 N-R" panose="02020400000000000000" pitchFamily="17" charset="-128"/>
                <a:ea typeface="UD デジタル 教科書体 N-R" panose="02020400000000000000" pitchFamily="17" charset="-128"/>
              </a:rPr>
              <a:t>1</a:t>
            </a:r>
            <a:r>
              <a:rPr lang="ja-JP" altLang="en-US" sz="700" b="1" kern="0" dirty="0">
                <a:ln w="0"/>
                <a:solidFill>
                  <a:prstClr val="black"/>
                </a:solidFill>
                <a:latin typeface="UD デジタル 教科書体 N-R" panose="02020400000000000000" pitchFamily="17" charset="-128"/>
                <a:ea typeface="UD デジタル 教科書体 N-R" panose="02020400000000000000" pitchFamily="17" charset="-128"/>
              </a:rPr>
              <a:t>月</a:t>
            </a:r>
            <a:r>
              <a:rPr lang="en-US" altLang="ja-JP" sz="700" b="1" kern="0" dirty="0">
                <a:ln w="0"/>
                <a:solidFill>
                  <a:prstClr val="black"/>
                </a:solidFill>
                <a:latin typeface="UD デジタル 教科書体 N-R" panose="02020400000000000000" pitchFamily="17" charset="-128"/>
                <a:ea typeface="UD デジタル 教科書体 N-R" panose="02020400000000000000" pitchFamily="17" charset="-128"/>
              </a:rPr>
              <a:t>7</a:t>
            </a:r>
            <a:r>
              <a:rPr lang="ja-JP" altLang="en-US" sz="700" b="1" kern="0" dirty="0">
                <a:ln w="0"/>
                <a:solidFill>
                  <a:prstClr val="black"/>
                </a:solidFill>
                <a:latin typeface="UD デジタル 教科書体 N-R" panose="02020400000000000000" pitchFamily="17" charset="-128"/>
                <a:ea typeface="UD デジタル 教科書体 N-R" panose="02020400000000000000" pitchFamily="17" charset="-128"/>
              </a:rPr>
              <a:t>日</a:t>
            </a:r>
            <a:r>
              <a:rPr lang="en-US" altLang="ja-JP" sz="700" b="1"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700" b="1" kern="0" dirty="0">
                <a:ln w="0"/>
                <a:solidFill>
                  <a:prstClr val="black"/>
                </a:solidFill>
                <a:latin typeface="UD デジタル 教科書体 N-R" panose="02020400000000000000" pitchFamily="17" charset="-128"/>
                <a:ea typeface="UD デジタル 教科書体 N-R" panose="02020400000000000000" pitchFamily="17" charset="-128"/>
              </a:rPr>
              <a:t>水）</a:t>
            </a:r>
            <a:endParaRPr lang="en-US" altLang="ja-JP" sz="700" b="1"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en-US" altLang="ja-JP" sz="700" b="1"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700" b="1" kern="0" dirty="0">
                <a:ln w="0"/>
                <a:solidFill>
                  <a:prstClr val="black"/>
                </a:solidFill>
                <a:latin typeface="UD デジタル 教科書体 N-R" panose="02020400000000000000" pitchFamily="17" charset="-128"/>
                <a:ea typeface="UD デジタル 教科書体 N-R" panose="02020400000000000000" pitchFamily="17" charset="-128"/>
              </a:rPr>
              <a:t>春休み　</a:t>
            </a:r>
            <a:r>
              <a:rPr lang="en-US" altLang="ja-JP" sz="700" b="1" kern="0" dirty="0">
                <a:ln w="0"/>
                <a:solidFill>
                  <a:prstClr val="black"/>
                </a:solidFill>
                <a:latin typeface="UD デジタル 教科書体 N-R" panose="02020400000000000000" pitchFamily="17" charset="-128"/>
                <a:ea typeface="UD デジタル 教科書体 N-R" panose="02020400000000000000" pitchFamily="17" charset="-128"/>
              </a:rPr>
              <a:t>3</a:t>
            </a:r>
            <a:r>
              <a:rPr lang="ja-JP" altLang="en-US" sz="700" b="1" kern="0" dirty="0">
                <a:ln w="0"/>
                <a:solidFill>
                  <a:prstClr val="black"/>
                </a:solidFill>
                <a:latin typeface="UD デジタル 教科書体 N-R" panose="02020400000000000000" pitchFamily="17" charset="-128"/>
                <a:ea typeface="UD デジタル 教科書体 N-R" panose="02020400000000000000" pitchFamily="17" charset="-128"/>
              </a:rPr>
              <a:t>月</a:t>
            </a:r>
            <a:r>
              <a:rPr lang="en-US" altLang="ja-JP" sz="700" b="1" kern="0" dirty="0">
                <a:ln w="0"/>
                <a:solidFill>
                  <a:prstClr val="black"/>
                </a:solidFill>
                <a:latin typeface="UD デジタル 教科書体 N-R" panose="02020400000000000000" pitchFamily="17" charset="-128"/>
                <a:ea typeface="UD デジタル 教科書体 N-R" panose="02020400000000000000" pitchFamily="17" charset="-128"/>
              </a:rPr>
              <a:t>25</a:t>
            </a:r>
            <a:r>
              <a:rPr lang="ja-JP" altLang="en-US" sz="700" b="1" kern="0" dirty="0">
                <a:ln w="0"/>
                <a:solidFill>
                  <a:prstClr val="black"/>
                </a:solidFill>
                <a:latin typeface="UD デジタル 教科書体 N-R" panose="02020400000000000000" pitchFamily="17" charset="-128"/>
                <a:ea typeface="UD デジタル 教科書体 N-R" panose="02020400000000000000" pitchFamily="17" charset="-128"/>
              </a:rPr>
              <a:t>日</a:t>
            </a:r>
            <a:r>
              <a:rPr lang="en-US" altLang="ja-JP" sz="700" b="1"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700" b="1" kern="0" dirty="0">
                <a:ln w="0"/>
                <a:solidFill>
                  <a:prstClr val="black"/>
                </a:solidFill>
                <a:latin typeface="UD デジタル 教科書体 N-R" panose="02020400000000000000" pitchFamily="17" charset="-128"/>
                <a:ea typeface="UD デジタル 教科書体 N-R" panose="02020400000000000000" pitchFamily="17" charset="-128"/>
              </a:rPr>
              <a:t>火</a:t>
            </a:r>
            <a:r>
              <a:rPr lang="en-US" altLang="ja-JP" sz="700" b="1"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700" b="1"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en-US" altLang="ja-JP" sz="700" b="1" kern="0" dirty="0">
                <a:ln w="0"/>
                <a:solidFill>
                  <a:prstClr val="black"/>
                </a:solidFill>
                <a:latin typeface="UD デジタル 教科書体 N-R" panose="02020400000000000000" pitchFamily="17" charset="-128"/>
                <a:ea typeface="UD デジタル 教科書体 N-R" panose="02020400000000000000" pitchFamily="17" charset="-128"/>
              </a:rPr>
              <a:t>4</a:t>
            </a:r>
            <a:r>
              <a:rPr lang="ja-JP" altLang="en-US" sz="700" b="1" kern="0" dirty="0">
                <a:ln w="0"/>
                <a:solidFill>
                  <a:prstClr val="black"/>
                </a:solidFill>
                <a:latin typeface="UD デジタル 教科書体 N-R" panose="02020400000000000000" pitchFamily="17" charset="-128"/>
                <a:ea typeface="UD デジタル 教科書体 N-R" panose="02020400000000000000" pitchFamily="17" charset="-128"/>
              </a:rPr>
              <a:t>月</a:t>
            </a:r>
            <a:r>
              <a:rPr lang="en-US" altLang="ja-JP" sz="700" b="1" kern="0" dirty="0">
                <a:ln w="0"/>
                <a:solidFill>
                  <a:prstClr val="black"/>
                </a:solidFill>
                <a:latin typeface="UD デジタル 教科書体 N-R" panose="02020400000000000000" pitchFamily="17" charset="-128"/>
                <a:ea typeface="UD デジタル 教科書体 N-R" panose="02020400000000000000" pitchFamily="17" charset="-128"/>
              </a:rPr>
              <a:t>7</a:t>
            </a:r>
            <a:r>
              <a:rPr lang="ja-JP" altLang="en-US" sz="700" b="1" kern="0" dirty="0">
                <a:ln w="0"/>
                <a:solidFill>
                  <a:prstClr val="black"/>
                </a:solidFill>
                <a:latin typeface="UD デジタル 教科書体 N-R" panose="02020400000000000000" pitchFamily="17" charset="-128"/>
                <a:ea typeface="UD デジタル 教科書体 N-R" panose="02020400000000000000" pitchFamily="17" charset="-128"/>
              </a:rPr>
              <a:t>日（火）</a:t>
            </a:r>
            <a:endParaRPr lang="en-US" altLang="ja-JP" sz="700" b="1" kern="0" dirty="0">
              <a:ln w="0"/>
              <a:solidFill>
                <a:prstClr val="black"/>
              </a:solidFill>
              <a:latin typeface="UD デジタル 教科書体 N-R" panose="02020400000000000000" pitchFamily="17" charset="-128"/>
              <a:ea typeface="UD デジタル 教科書体 N-R" panose="02020400000000000000" pitchFamily="17" charset="-128"/>
            </a:endParaRPr>
          </a:p>
        </p:txBody>
      </p:sp>
      <p:sp>
        <p:nvSpPr>
          <p:cNvPr id="36" name="テキスト ボックス 35"/>
          <p:cNvSpPr txBox="1"/>
          <p:nvPr/>
        </p:nvSpPr>
        <p:spPr>
          <a:xfrm>
            <a:off x="8290564" y="5142238"/>
            <a:ext cx="1907178" cy="1677382"/>
          </a:xfrm>
          <a:prstGeom prst="rect">
            <a:avLst/>
          </a:prstGeom>
          <a:noFill/>
          <a:ln>
            <a:solidFill>
              <a:srgbClr val="0070C0"/>
            </a:solidFill>
          </a:ln>
        </p:spPr>
        <p:txBody>
          <a:bodyPr wrap="square" rtlCol="0">
            <a:spAutoFit/>
          </a:bodyPr>
          <a:lstStyle/>
          <a:p>
            <a:pPr lvl="0" algn="ctr"/>
            <a:r>
              <a:rPr lang="ja-JP" altLang="en-US" sz="1100" kern="0" dirty="0">
                <a:ln w="0"/>
                <a:solidFill>
                  <a:prstClr val="black"/>
                </a:solidFill>
                <a:latin typeface="UD デジタル 教科書体 N-B" panose="02020700000000000000" pitchFamily="17" charset="-128"/>
                <a:ea typeface="UD デジタル 教科書体 N-B" panose="02020700000000000000" pitchFamily="17" charset="-128"/>
              </a:rPr>
              <a:t>けがをして病院に行ったら</a:t>
            </a:r>
            <a:endParaRPr lang="en-US" altLang="ja-JP" sz="1100" b="1"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ja-JP" altLang="en-US" sz="800" kern="0" dirty="0">
                <a:ln w="0"/>
                <a:solidFill>
                  <a:prstClr val="black"/>
                </a:solidFill>
                <a:latin typeface="HG創英角ｺﾞｼｯｸUB" panose="020B0909000000000000" pitchFamily="49" charset="-128"/>
                <a:ea typeface="HG創英角ｺﾞｼｯｸUB" panose="020B0909000000000000" pitchFamily="49" charset="-128"/>
              </a:rPr>
              <a:t>■登校から下校までのけがは「日本スポーツ振興センター」対象となります。</a:t>
            </a:r>
            <a:endParaRPr lang="en-US" altLang="ja-JP" sz="800" kern="0" dirty="0">
              <a:ln w="0"/>
              <a:solidFill>
                <a:prstClr val="black"/>
              </a:solidFill>
              <a:latin typeface="HG創英角ｺﾞｼｯｸUB" panose="020B0909000000000000" pitchFamily="49" charset="-128"/>
              <a:ea typeface="HG創英角ｺﾞｼｯｸUB" panose="020B0909000000000000" pitchFamily="49" charset="-128"/>
            </a:endParaRPr>
          </a:p>
          <a:p>
            <a:pPr lvl="0"/>
            <a:r>
              <a:rPr lang="en-US" altLang="ja-JP" sz="800"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800" kern="0" dirty="0">
                <a:ln w="0"/>
                <a:solidFill>
                  <a:prstClr val="black"/>
                </a:solidFill>
                <a:latin typeface="UD デジタル 教科書体 N-R" panose="02020400000000000000" pitchFamily="17" charset="-128"/>
                <a:ea typeface="UD デジタル 教科書体 N-R" panose="02020400000000000000" pitchFamily="17" charset="-128"/>
              </a:rPr>
              <a:t>けがをして病院にかかったら、担任にご連絡ください。手続きに必要な書類をお渡しします</a:t>
            </a:r>
            <a:r>
              <a:rPr lang="ja-JP" altLang="en-US" sz="700" kern="0" dirty="0">
                <a:ln w="0"/>
                <a:solidFill>
                  <a:prstClr val="black"/>
                </a:solidFill>
                <a:latin typeface="UD デジタル 教科書体 N-R" panose="02020400000000000000" pitchFamily="17" charset="-128"/>
                <a:ea typeface="UD デジタル 教科書体 N-R" panose="02020400000000000000" pitchFamily="17" charset="-128"/>
              </a:rPr>
              <a:t>。</a:t>
            </a:r>
            <a:endParaRPr lang="en-US" altLang="ja-JP" sz="7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lgn="ctr"/>
            <a:r>
              <a:rPr lang="ja-JP" altLang="en-US" sz="1200" b="1" kern="0" dirty="0">
                <a:ln w="0"/>
                <a:solidFill>
                  <a:prstClr val="black"/>
                </a:solidFill>
                <a:latin typeface="UD デジタル 教科書体 N-R" panose="02020400000000000000" pitchFamily="17" charset="-128"/>
                <a:ea typeface="UD デジタル 教科書体 N-R" panose="02020400000000000000" pitchFamily="17" charset="-128"/>
              </a:rPr>
              <a:t>学校集金の口座振替は</a:t>
            </a:r>
            <a:endParaRPr lang="en-US" altLang="ja-JP" sz="1200" b="1"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ja-JP" altLang="en-US" sz="1000" kern="0" dirty="0">
                <a:ln w="0"/>
                <a:solidFill>
                  <a:prstClr val="black"/>
                </a:solidFill>
                <a:latin typeface="HG創英角ｺﾞｼｯｸUB" panose="020B0909000000000000" pitchFamily="49" charset="-128"/>
                <a:ea typeface="HG創英角ｺﾞｼｯｸUB" panose="020B0909000000000000" pitchFamily="49" charset="-128"/>
              </a:rPr>
              <a:t>■毎月５日（４月～１月）</a:t>
            </a:r>
            <a:endParaRPr lang="en-US" altLang="ja-JP" sz="1000" kern="0" dirty="0">
              <a:ln w="0"/>
              <a:solidFill>
                <a:prstClr val="black"/>
              </a:solidFill>
              <a:latin typeface="HG創英角ｺﾞｼｯｸUB" panose="020B0909000000000000" pitchFamily="49" charset="-128"/>
              <a:ea typeface="HG創英角ｺﾞｼｯｸUB" panose="020B0909000000000000" pitchFamily="49" charset="-128"/>
            </a:endParaRPr>
          </a:p>
          <a:p>
            <a:pPr lvl="0"/>
            <a:r>
              <a:rPr lang="en-US" altLang="ja-JP" sz="700"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700" kern="0" dirty="0">
                <a:ln w="0"/>
                <a:solidFill>
                  <a:prstClr val="black"/>
                </a:solidFill>
                <a:latin typeface="UD デジタル 教科書体 N-R" panose="02020400000000000000" pitchFamily="17" charset="-128"/>
                <a:ea typeface="UD デジタル 教科書体 N-R" panose="02020400000000000000" pitchFamily="17" charset="-128"/>
              </a:rPr>
              <a:t>諸経費の引き落としは</a:t>
            </a:r>
            <a:r>
              <a:rPr lang="ja-JP" altLang="en-US" sz="800" b="1" u="sng" kern="0" dirty="0">
                <a:ln w="0"/>
                <a:solidFill>
                  <a:srgbClr val="FF0000"/>
                </a:solidFill>
                <a:latin typeface="UD デジタル 教科書体 N-R" panose="02020400000000000000" pitchFamily="17" charset="-128"/>
                <a:ea typeface="UD デジタル 教科書体 N-R" panose="02020400000000000000" pitchFamily="17" charset="-128"/>
              </a:rPr>
              <a:t>毎月５日</a:t>
            </a:r>
            <a:r>
              <a:rPr lang="ja-JP" altLang="en-US" sz="700" kern="0" dirty="0">
                <a:ln w="0"/>
                <a:solidFill>
                  <a:prstClr val="black"/>
                </a:solidFill>
                <a:latin typeface="UD デジタル 教科書体 N-R" panose="02020400000000000000" pitchFamily="17" charset="-128"/>
                <a:ea typeface="UD デジタル 教科書体 N-R" panose="02020400000000000000" pitchFamily="17" charset="-128"/>
              </a:rPr>
              <a:t>です。</a:t>
            </a:r>
            <a:endParaRPr lang="en-US" altLang="ja-JP" sz="7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en-US" altLang="ja-JP" sz="700"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700" kern="0" dirty="0">
                <a:ln w="0"/>
                <a:solidFill>
                  <a:prstClr val="black"/>
                </a:solidFill>
                <a:latin typeface="UD デジタル 教科書体 N-R" panose="02020400000000000000" pitchFamily="17" charset="-128"/>
                <a:ea typeface="UD デジタル 教科書体 N-R" panose="02020400000000000000" pitchFamily="17" charset="-128"/>
              </a:rPr>
              <a:t>引き落とし日が土・日・祝日の場合は、　</a:t>
            </a:r>
            <a:endParaRPr lang="en-US" altLang="ja-JP" sz="7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ja-JP" altLang="en-US" sz="700" kern="0" dirty="0">
                <a:ln w="0"/>
                <a:solidFill>
                  <a:prstClr val="black"/>
                </a:solidFill>
                <a:latin typeface="UD デジタル 教科書体 N-R" panose="02020400000000000000" pitchFamily="17" charset="-128"/>
                <a:ea typeface="UD デジタル 教科書体 N-R" panose="02020400000000000000" pitchFamily="17" charset="-128"/>
              </a:rPr>
              <a:t>日にちがずれます。</a:t>
            </a:r>
            <a:endParaRPr lang="en-US" altLang="ja-JP" sz="700" kern="0" dirty="0">
              <a:ln w="0"/>
              <a:solidFill>
                <a:prstClr val="black"/>
              </a:solidFill>
              <a:latin typeface="UD デジタル 教科書体 N-R" panose="02020400000000000000" pitchFamily="17" charset="-128"/>
              <a:ea typeface="UD デジタル 教科書体 N-R" panose="02020400000000000000" pitchFamily="17" charset="-128"/>
            </a:endParaRPr>
          </a:p>
        </p:txBody>
      </p:sp>
      <p:sp>
        <p:nvSpPr>
          <p:cNvPr id="37" name="テキスト ボックス 36"/>
          <p:cNvSpPr txBox="1"/>
          <p:nvPr/>
        </p:nvSpPr>
        <p:spPr>
          <a:xfrm>
            <a:off x="8290564" y="811862"/>
            <a:ext cx="1907178" cy="1931298"/>
          </a:xfrm>
          <a:prstGeom prst="rect">
            <a:avLst/>
          </a:prstGeom>
          <a:noFill/>
          <a:ln>
            <a:solidFill>
              <a:srgbClr val="FFC000"/>
            </a:solidFill>
          </a:ln>
        </p:spPr>
        <p:txBody>
          <a:bodyPr wrap="square" rtlCol="0">
            <a:spAutoFit/>
          </a:bodyPr>
          <a:lstStyle/>
          <a:p>
            <a:pPr lvl="0" algn="ctr"/>
            <a:r>
              <a:rPr lang="ja-JP" altLang="en-US" sz="1200" kern="0" dirty="0">
                <a:ln w="0"/>
                <a:solidFill>
                  <a:prstClr val="black"/>
                </a:solidFill>
                <a:latin typeface="UD デジタル 教科書体 N-B" panose="02020700000000000000" pitchFamily="17" charset="-128"/>
                <a:ea typeface="UD デジタル 教科書体 N-B" panose="02020700000000000000" pitchFamily="17" charset="-128"/>
              </a:rPr>
              <a:t>持ち物</a:t>
            </a:r>
            <a:endParaRPr lang="en-US" altLang="ja-JP" sz="1200" kern="0" dirty="0">
              <a:ln w="0"/>
              <a:solidFill>
                <a:prstClr val="black"/>
              </a:solidFill>
              <a:latin typeface="UD デジタル 教科書体 N-B" panose="02020700000000000000" pitchFamily="17" charset="-128"/>
              <a:ea typeface="UD デジタル 教科書体 N-B" panose="02020700000000000000" pitchFamily="17" charset="-128"/>
            </a:endParaRPr>
          </a:p>
          <a:p>
            <a:pPr lvl="0"/>
            <a:r>
              <a:rPr lang="ja-JP" altLang="en-US" sz="1000" kern="0" dirty="0">
                <a:ln w="0"/>
                <a:solidFill>
                  <a:prstClr val="black"/>
                </a:solidFill>
                <a:latin typeface="UD デジタル 教科書体 N-R" panose="02020400000000000000" pitchFamily="17" charset="-128"/>
                <a:ea typeface="UD デジタル 教科書体 N-R" panose="02020400000000000000" pitchFamily="17" charset="-128"/>
              </a:rPr>
              <a:t>■ランドセル・かばん</a:t>
            </a:r>
            <a:endParaRPr lang="en-US" altLang="ja-JP" sz="10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900" kern="0" dirty="0">
                <a:ln w="0"/>
                <a:solidFill>
                  <a:prstClr val="black"/>
                </a:solidFill>
                <a:latin typeface="UD デジタル 教科書体 N-R" panose="02020400000000000000" pitchFamily="17" charset="-128"/>
                <a:ea typeface="UD デジタル 教科書体 N-R" panose="02020400000000000000" pitchFamily="17" charset="-128"/>
              </a:rPr>
              <a:t>両手が自由になるもの</a:t>
            </a:r>
            <a:endPar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endParaRPr>
          </a:p>
          <a:p>
            <a:r>
              <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900" kern="0" dirty="0">
                <a:ln w="0"/>
                <a:solidFill>
                  <a:prstClr val="black"/>
                </a:solidFill>
                <a:latin typeface="UD デジタル 教科書体 N-R" panose="02020400000000000000" pitchFamily="17" charset="-128"/>
                <a:ea typeface="UD デジタル 教科書体 N-R" panose="02020400000000000000" pitchFamily="17" charset="-128"/>
              </a:rPr>
              <a:t>防犯ブザー以外はつけません。</a:t>
            </a:r>
            <a:endParaRPr lang="en-US" altLang="ja-JP" sz="900" kern="0" dirty="0">
              <a:ln w="0"/>
              <a:solidFill>
                <a:prstClr val="black"/>
              </a:solidFill>
              <a:latin typeface="UD デジタル 教科書体 N-R" panose="02020400000000000000" pitchFamily="17" charset="-128"/>
              <a:ea typeface="UD デジタル 教科書体 N-R" panose="02020400000000000000" pitchFamily="17" charset="-128"/>
            </a:endParaRPr>
          </a:p>
          <a:p>
            <a:r>
              <a:rPr lang="ja-JP" altLang="en-US" sz="900" kern="0" dirty="0">
                <a:ln w="0"/>
                <a:solidFill>
                  <a:prstClr val="black"/>
                </a:solidFill>
                <a:latin typeface="UD デジタル 教科書体 N-R" panose="02020400000000000000" pitchFamily="17" charset="-128"/>
                <a:ea typeface="UD デジタル 教科書体 N-R" panose="02020400000000000000" pitchFamily="17" charset="-128"/>
              </a:rPr>
              <a:t>キーホルダーやアクセサリーなど不要なものは付けないでください。トラブルの原因にもなります。</a:t>
            </a:r>
            <a:r>
              <a:rPr lang="ja-JP" altLang="en-US" sz="1050" kern="0" dirty="0">
                <a:ln w="0"/>
                <a:solidFill>
                  <a:prstClr val="black"/>
                </a:solidFill>
                <a:latin typeface="UD デジタル 教科書体 N-R" panose="02020400000000000000" pitchFamily="17" charset="-128"/>
                <a:ea typeface="UD デジタル 教科書体 N-R" panose="02020400000000000000" pitchFamily="17" charset="-128"/>
              </a:rPr>
              <a:t>　</a:t>
            </a:r>
            <a:r>
              <a:rPr lang="ja-JP" altLang="en-US" sz="1000" kern="0" dirty="0">
                <a:ln w="0"/>
                <a:solidFill>
                  <a:prstClr val="black"/>
                </a:solidFill>
                <a:latin typeface="UD デジタル 教科書体 N-R" panose="02020400000000000000" pitchFamily="17" charset="-128"/>
                <a:ea typeface="UD デジタル 教科書体 N-R" panose="02020400000000000000" pitchFamily="17" charset="-128"/>
              </a:rPr>
              <a:t>　</a:t>
            </a:r>
            <a:endParaRPr lang="en-US" altLang="ja-JP" sz="10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ja-JP" altLang="en-US" sz="1000" kern="0" dirty="0">
                <a:ln w="0"/>
                <a:solidFill>
                  <a:prstClr val="black"/>
                </a:solidFill>
                <a:latin typeface="UD デジタル 教科書体 N-R" panose="02020400000000000000" pitchFamily="17" charset="-128"/>
                <a:ea typeface="UD デジタル 教科書体 N-R" panose="02020400000000000000" pitchFamily="17" charset="-128"/>
              </a:rPr>
              <a:t>■ハンカチ・ティッシュ</a:t>
            </a:r>
            <a:endParaRPr lang="en-US" altLang="ja-JP" sz="10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ja-JP" altLang="en-US" sz="1000" kern="0" dirty="0">
                <a:ln w="0"/>
                <a:solidFill>
                  <a:prstClr val="black"/>
                </a:solidFill>
                <a:latin typeface="UD デジタル 教科書体 N-R" panose="02020400000000000000" pitchFamily="17" charset="-128"/>
                <a:ea typeface="UD デジタル 教科書体 N-R" panose="02020400000000000000" pitchFamily="17" charset="-128"/>
              </a:rPr>
              <a:t>■連絡帳</a:t>
            </a:r>
            <a:endParaRPr lang="en-US" altLang="ja-JP" sz="10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en-US" altLang="ja-JP" sz="1200" b="1" kern="0" dirty="0">
                <a:ln w="0"/>
                <a:solidFill>
                  <a:srgbClr val="FF0000"/>
                </a:solidFill>
                <a:latin typeface="UD デジタル 教科書体 N-R" panose="02020400000000000000" pitchFamily="17" charset="-128"/>
                <a:ea typeface="UD デジタル 教科書体 N-R" panose="02020400000000000000" pitchFamily="17" charset="-128"/>
              </a:rPr>
              <a:t>※</a:t>
            </a:r>
            <a:r>
              <a:rPr lang="ja-JP" altLang="en-US" sz="1200" b="1" kern="0" dirty="0">
                <a:ln w="0"/>
                <a:solidFill>
                  <a:srgbClr val="FF0000"/>
                </a:solidFill>
                <a:latin typeface="UD デジタル 教科書体 N-R" panose="02020400000000000000" pitchFamily="17" charset="-128"/>
                <a:ea typeface="UD デジタル 教科書体 N-R" panose="02020400000000000000" pitchFamily="17" charset="-128"/>
              </a:rPr>
              <a:t>禁止しています</a:t>
            </a:r>
            <a:endParaRPr lang="en-US" altLang="ja-JP" sz="1200" b="1" kern="0" dirty="0">
              <a:ln w="0"/>
              <a:solidFill>
                <a:srgbClr val="FF0000"/>
              </a:solidFill>
              <a:latin typeface="UD デジタル 教科書体 N-R" panose="02020400000000000000" pitchFamily="17" charset="-128"/>
              <a:ea typeface="UD デジタル 教科書体 N-R" panose="02020400000000000000" pitchFamily="17" charset="-128"/>
            </a:endParaRPr>
          </a:p>
          <a:p>
            <a:pPr lvl="0"/>
            <a:r>
              <a:rPr lang="ja-JP" altLang="en-US" sz="1000" kern="0" dirty="0">
                <a:ln w="0"/>
                <a:solidFill>
                  <a:prstClr val="black"/>
                </a:solidFill>
                <a:latin typeface="UD デジタル 教科書体 N-R" panose="02020400000000000000" pitchFamily="17" charset="-128"/>
                <a:ea typeface="UD デジタル 教科書体 N-R" panose="02020400000000000000" pitchFamily="17" charset="-128"/>
              </a:rPr>
              <a:t>■携帯電話　■お金</a:t>
            </a:r>
            <a:endParaRPr lang="en-US" altLang="ja-JP" sz="10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ja-JP" altLang="en-US" sz="1000" kern="0" dirty="0">
                <a:ln w="0"/>
                <a:solidFill>
                  <a:prstClr val="black"/>
                </a:solidFill>
                <a:latin typeface="UD デジタル 教科書体 N-R" panose="02020400000000000000" pitchFamily="17" charset="-128"/>
                <a:ea typeface="UD デジタル 教科書体 N-R" panose="02020400000000000000" pitchFamily="17" charset="-128"/>
              </a:rPr>
              <a:t>■その他学習に必要ないもの</a:t>
            </a:r>
            <a:endParaRPr lang="en-US" altLang="ja-JP" sz="1000" kern="0" dirty="0">
              <a:ln w="0"/>
              <a:solidFill>
                <a:prstClr val="black"/>
              </a:solidFill>
              <a:latin typeface="UD デジタル 教科書体 N-R" panose="02020400000000000000" pitchFamily="17" charset="-128"/>
              <a:ea typeface="UD デジタル 教科書体 N-R" panose="02020400000000000000" pitchFamily="17" charset="-128"/>
            </a:endParaRPr>
          </a:p>
        </p:txBody>
      </p:sp>
      <p:pic>
        <p:nvPicPr>
          <p:cNvPr id="3" name="図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20510" y="107965"/>
            <a:ext cx="624956" cy="605946"/>
          </a:xfrm>
          <a:prstGeom prst="rect">
            <a:avLst/>
          </a:prstGeom>
        </p:spPr>
      </p:pic>
      <p:sp>
        <p:nvSpPr>
          <p:cNvPr id="31" name="テキスト ボックス 30"/>
          <p:cNvSpPr txBox="1"/>
          <p:nvPr/>
        </p:nvSpPr>
        <p:spPr>
          <a:xfrm>
            <a:off x="1998619" y="4420997"/>
            <a:ext cx="1907178" cy="2177519"/>
          </a:xfrm>
          <a:prstGeom prst="rect">
            <a:avLst/>
          </a:prstGeom>
          <a:noFill/>
          <a:ln>
            <a:solidFill>
              <a:srgbClr val="0070C0"/>
            </a:solidFill>
          </a:ln>
        </p:spPr>
        <p:txBody>
          <a:bodyPr wrap="square" rtlCol="0">
            <a:spAutoFit/>
          </a:bodyPr>
          <a:lstStyle/>
          <a:p>
            <a:pPr lvl="0"/>
            <a:r>
              <a:rPr lang="ja-JP" altLang="en-US" sz="1000" b="1" kern="0" dirty="0">
                <a:ln w="0"/>
                <a:solidFill>
                  <a:srgbClr val="FF0000"/>
                </a:solidFill>
                <a:latin typeface="UD デジタル 教科書体 N-B" panose="02020700000000000000" pitchFamily="17" charset="-128"/>
                <a:ea typeface="UD デジタル 教科書体 N-B" panose="02020700000000000000" pitchFamily="17" charset="-128"/>
              </a:rPr>
              <a:t>マナーを守って大人が手本に</a:t>
            </a:r>
            <a:endParaRPr lang="en-US" altLang="ja-JP" sz="1000" b="1" kern="0" dirty="0">
              <a:ln w="0"/>
              <a:solidFill>
                <a:srgbClr val="FF0000"/>
              </a:solidFill>
              <a:latin typeface="UD デジタル 教科書体 N-B" panose="02020700000000000000" pitchFamily="17" charset="-128"/>
              <a:ea typeface="UD デジタル 教科書体 N-B" panose="02020700000000000000" pitchFamily="17" charset="-128"/>
            </a:endParaRPr>
          </a:p>
          <a:p>
            <a:pPr lvl="0"/>
            <a:r>
              <a:rPr lang="ja-JP" altLang="en-US" sz="1000" b="1" kern="0" dirty="0">
                <a:ln w="0"/>
                <a:solidFill>
                  <a:prstClr val="black"/>
                </a:solidFill>
                <a:latin typeface="UD デジタル 教科書体 N-R" panose="02020400000000000000" pitchFamily="17" charset="-128"/>
                <a:ea typeface="UD デジタル 教科書体 N-R" panose="02020400000000000000" pitchFamily="17" charset="-128"/>
              </a:rPr>
              <a:t>参観時の廊下等での過ごし方</a:t>
            </a:r>
            <a:r>
              <a:rPr lang="en-US" altLang="ja-JP" sz="800"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800" kern="0" dirty="0">
                <a:ln w="0"/>
                <a:solidFill>
                  <a:prstClr val="black"/>
                </a:solidFill>
                <a:latin typeface="UD デジタル 教科書体 N-R" panose="02020400000000000000" pitchFamily="17" charset="-128"/>
                <a:ea typeface="UD デジタル 教科書体 N-R" panose="02020400000000000000" pitchFamily="17" charset="-128"/>
              </a:rPr>
              <a:t>廊下での声は授業の妨げとなります。教室内に入って参観してください。</a:t>
            </a:r>
            <a:endParaRPr lang="en-US" altLang="ja-JP" sz="8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en-US" altLang="ja-JP" sz="800"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800" kern="0" dirty="0">
                <a:ln w="0"/>
                <a:solidFill>
                  <a:prstClr val="black"/>
                </a:solidFill>
                <a:latin typeface="UD デジタル 教科書体 N-R" panose="02020400000000000000" pitchFamily="17" charset="-128"/>
                <a:ea typeface="UD デジタル 教科書体 N-R" panose="02020400000000000000" pitchFamily="17" charset="-128"/>
              </a:rPr>
              <a:t>校内での携帯電話の使用は教室から離れた場所でお願いします。</a:t>
            </a:r>
            <a:endParaRPr lang="en-US" altLang="ja-JP" sz="8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ja-JP" altLang="en-US" sz="1000" b="1" kern="0" dirty="0">
                <a:ln w="0"/>
                <a:solidFill>
                  <a:srgbClr val="FF0000"/>
                </a:solidFill>
                <a:latin typeface="UD デジタル 教科書体 N-R" panose="02020400000000000000" pitchFamily="17" charset="-128"/>
                <a:ea typeface="UD デジタル 教科書体 N-R" panose="02020400000000000000" pitchFamily="17" charset="-128"/>
              </a:rPr>
              <a:t>入校証の着用をお願いします</a:t>
            </a:r>
            <a:endParaRPr lang="en-US" altLang="ja-JP" sz="1000" b="1" kern="0" dirty="0">
              <a:ln w="0"/>
              <a:solidFill>
                <a:srgbClr val="FF0000"/>
              </a:solidFill>
              <a:latin typeface="UD デジタル 教科書体 N-R" panose="02020400000000000000" pitchFamily="17" charset="-128"/>
              <a:ea typeface="UD デジタル 教科書体 N-R" panose="02020400000000000000" pitchFamily="17" charset="-128"/>
            </a:endParaRPr>
          </a:p>
          <a:p>
            <a:pPr lvl="0"/>
            <a:r>
              <a:rPr lang="en-US" altLang="ja-JP" sz="800"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800" kern="0" dirty="0">
                <a:ln w="0"/>
                <a:solidFill>
                  <a:prstClr val="black"/>
                </a:solidFill>
                <a:latin typeface="UD デジタル 教科書体 N-R" panose="02020400000000000000" pitchFamily="17" charset="-128"/>
                <a:ea typeface="UD デジタル 教科書体 N-R" panose="02020400000000000000" pitchFamily="17" charset="-128"/>
              </a:rPr>
              <a:t>来校の際には、学校で配付した入校証（名札）の着用をお願いします。</a:t>
            </a:r>
            <a:endParaRPr lang="en-US" altLang="ja-JP" sz="80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ja-JP" altLang="en-US" sz="1000" b="1" kern="0" dirty="0">
                <a:ln w="0"/>
                <a:solidFill>
                  <a:srgbClr val="FF0000"/>
                </a:solidFill>
                <a:latin typeface="UD デジタル 教科書体 N-R" panose="02020400000000000000" pitchFamily="17" charset="-128"/>
                <a:ea typeface="UD デジタル 教科書体 N-R" panose="02020400000000000000" pitchFamily="17" charset="-128"/>
              </a:rPr>
              <a:t>車での来校</a:t>
            </a:r>
            <a:endParaRPr lang="en-US" altLang="ja-JP" sz="1000" b="1" kern="0" dirty="0">
              <a:ln w="0"/>
              <a:solidFill>
                <a:srgbClr val="FF0000"/>
              </a:solidFill>
              <a:latin typeface="UD デジタル 教科書体 N-R" panose="02020400000000000000" pitchFamily="17" charset="-128"/>
              <a:ea typeface="UD デジタル 教科書体 N-R" panose="02020400000000000000" pitchFamily="17" charset="-128"/>
            </a:endParaRPr>
          </a:p>
          <a:p>
            <a:pPr lvl="0"/>
            <a:r>
              <a:rPr lang="en-US" altLang="ja-JP" sz="750"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750" kern="0" dirty="0">
                <a:ln w="0"/>
                <a:solidFill>
                  <a:prstClr val="black"/>
                </a:solidFill>
                <a:latin typeface="UD デジタル 教科書体 N-R" panose="02020400000000000000" pitchFamily="17" charset="-128"/>
                <a:ea typeface="UD デジタル 教科書体 N-R" panose="02020400000000000000" pitchFamily="17" charset="-128"/>
              </a:rPr>
              <a:t>行事等の際には、コミセン駐車場を借りていますが、台数に制限があるため、来校は、徒歩・自転車等でお願いします。</a:t>
            </a:r>
            <a:endParaRPr lang="en-US" altLang="ja-JP" sz="750" kern="0" dirty="0">
              <a:ln w="0"/>
              <a:solidFill>
                <a:prstClr val="black"/>
              </a:solidFill>
              <a:latin typeface="UD デジタル 教科書体 N-R" panose="02020400000000000000" pitchFamily="17" charset="-128"/>
              <a:ea typeface="UD デジタル 教科書体 N-R" panose="02020400000000000000" pitchFamily="17" charset="-128"/>
            </a:endParaRPr>
          </a:p>
          <a:p>
            <a:pPr lvl="0"/>
            <a:r>
              <a:rPr lang="en-US" altLang="ja-JP" sz="750" kern="0" dirty="0">
                <a:ln w="0"/>
                <a:solidFill>
                  <a:prstClr val="black"/>
                </a:solidFill>
                <a:latin typeface="UD デジタル 教科書体 N-R" panose="02020400000000000000" pitchFamily="17" charset="-128"/>
                <a:ea typeface="UD デジタル 教科書体 N-R" panose="02020400000000000000" pitchFamily="17" charset="-128"/>
              </a:rPr>
              <a:t>※</a:t>
            </a:r>
            <a:r>
              <a:rPr lang="ja-JP" altLang="en-US" sz="750" kern="0" dirty="0">
                <a:ln w="0"/>
                <a:solidFill>
                  <a:prstClr val="black"/>
                </a:solidFill>
                <a:latin typeface="UD デジタル 教科書体 N-R" panose="02020400000000000000" pitchFamily="17" charset="-128"/>
                <a:ea typeface="UD デジタル 教科書体 N-R" panose="02020400000000000000" pitchFamily="17" charset="-128"/>
              </a:rPr>
              <a:t>児童の安全確保のため車での校舎前の通路は通り抜けを禁止しています。</a:t>
            </a:r>
            <a:endParaRPr lang="en-US" altLang="ja-JP" sz="750" kern="0" dirty="0">
              <a:ln w="0"/>
              <a:solidFill>
                <a:prstClr val="black"/>
              </a:solidFill>
              <a:latin typeface="UD デジタル 教科書体 N-R" panose="02020400000000000000" pitchFamily="17" charset="-128"/>
              <a:ea typeface="UD デジタル 教科書体 N-R" panose="02020400000000000000" pitchFamily="17" charset="-128"/>
            </a:endParaRPr>
          </a:p>
        </p:txBody>
      </p:sp>
      <p:pic>
        <p:nvPicPr>
          <p:cNvPr id="11" name="図 10"/>
          <p:cNvPicPr>
            <a:picLocks noChangeAspect="1"/>
          </p:cNvPicPr>
          <p:nvPr/>
        </p:nvPicPr>
        <p:blipFill>
          <a:blip r:embed="rId3"/>
          <a:stretch>
            <a:fillRect/>
          </a:stretch>
        </p:blipFill>
        <p:spPr>
          <a:xfrm>
            <a:off x="2068077" y="3375244"/>
            <a:ext cx="1834087" cy="567172"/>
          </a:xfrm>
          <a:prstGeom prst="rect">
            <a:avLst/>
          </a:prstGeom>
        </p:spPr>
      </p:pic>
      <p:pic>
        <p:nvPicPr>
          <p:cNvPr id="29" name="図 28"/>
          <p:cNvPicPr>
            <a:picLocks noChangeAspect="1"/>
          </p:cNvPicPr>
          <p:nvPr/>
        </p:nvPicPr>
        <p:blipFill>
          <a:blip r:embed="rId4"/>
          <a:stretch>
            <a:fillRect/>
          </a:stretch>
        </p:blipFill>
        <p:spPr>
          <a:xfrm>
            <a:off x="4020510" y="3407230"/>
            <a:ext cx="1855284" cy="1438782"/>
          </a:xfrm>
          <a:prstGeom prst="rect">
            <a:avLst/>
          </a:prstGeom>
        </p:spPr>
      </p:pic>
    </p:spTree>
    <p:extLst>
      <p:ext uri="{BB962C8B-B14F-4D97-AF65-F5344CB8AC3E}">
        <p14:creationId xmlns:p14="http://schemas.microsoft.com/office/powerpoint/2010/main" val="411395400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2803</TotalTime>
  <Words>1706</Words>
  <Application>Microsoft Office PowerPoint</Application>
  <PresentationFormat>ワイド画面</PresentationFormat>
  <Paragraphs>179</Paragraphs>
  <Slides>1</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vt:i4>
      </vt:variant>
    </vt:vector>
  </HeadingPairs>
  <TitlesOfParts>
    <vt:vector size="10" baseType="lpstr">
      <vt:lpstr>BIZ UDPゴシック</vt:lpstr>
      <vt:lpstr>HGS創英角ｺﾞｼｯｸUB</vt:lpstr>
      <vt:lpstr>HG創英角ｺﾞｼｯｸUB</vt:lpstr>
      <vt:lpstr>UD デジタル 教科書体 N-B</vt:lpstr>
      <vt:lpstr>UD デジタル 教科書体 N-R</vt:lpstr>
      <vt:lpstr>游ゴシック</vt:lpstr>
      <vt:lpstr>游ゴシック Light</vt:lpstr>
      <vt:lpstr>Arial</vt:lpstr>
      <vt:lpstr>Office テーマ</vt:lpstr>
      <vt:lpstr>PowerPoint プレゼンテーション</vt:lpstr>
    </vt:vector>
  </TitlesOfParts>
  <Company>上三川町教育委員会</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HKTE036</dc:creator>
  <cp:lastModifiedBy>平塚昭仁</cp:lastModifiedBy>
  <cp:revision>129</cp:revision>
  <cp:lastPrinted>2025-02-26T08:00:00Z</cp:lastPrinted>
  <dcterms:created xsi:type="dcterms:W3CDTF">2020-09-02T23:47:16Z</dcterms:created>
  <dcterms:modified xsi:type="dcterms:W3CDTF">2025-02-26T22:43:40Z</dcterms:modified>
</cp:coreProperties>
</file>